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1" r:id="rId2"/>
    <p:sldId id="621" r:id="rId3"/>
    <p:sldId id="622" r:id="rId4"/>
    <p:sldId id="575" r:id="rId5"/>
    <p:sldId id="566" r:id="rId6"/>
    <p:sldId id="623" r:id="rId7"/>
    <p:sldId id="624" r:id="rId8"/>
    <p:sldId id="626" r:id="rId9"/>
    <p:sldId id="628" r:id="rId10"/>
    <p:sldId id="629" r:id="rId11"/>
    <p:sldId id="630" r:id="rId12"/>
    <p:sldId id="627" r:id="rId13"/>
    <p:sldId id="542" r:id="rId14"/>
    <p:sldId id="625" r:id="rId15"/>
    <p:sldId id="633" r:id="rId16"/>
    <p:sldId id="634" r:id="rId17"/>
    <p:sldId id="635" r:id="rId18"/>
    <p:sldId id="638" r:id="rId19"/>
    <p:sldId id="637" r:id="rId20"/>
    <p:sldId id="639" r:id="rId21"/>
    <p:sldId id="636" r:id="rId22"/>
    <p:sldId id="640" r:id="rId23"/>
    <p:sldId id="641" r:id="rId24"/>
    <p:sldId id="642" r:id="rId25"/>
    <p:sldId id="643" r:id="rId26"/>
    <p:sldId id="644" r:id="rId27"/>
    <p:sldId id="645" r:id="rId28"/>
    <p:sldId id="646" r:id="rId29"/>
    <p:sldId id="632" r:id="rId30"/>
    <p:sldId id="631" r:id="rId31"/>
    <p:sldId id="270" r:id="rId32"/>
    <p:sldId id="261" r:id="rId33"/>
    <p:sldId id="262" r:id="rId34"/>
    <p:sldId id="264" r:id="rId35"/>
    <p:sldId id="265" r:id="rId36"/>
    <p:sldId id="267" r:id="rId37"/>
    <p:sldId id="429" r:id="rId38"/>
  </p:sldIdLst>
  <p:sldSz cx="23039388" cy="12960350"/>
  <p:notesSz cx="6858000" cy="9144000"/>
  <p:defaultTextStyle>
    <a:defPPr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21"/>
            <p14:sldId id="622"/>
            <p14:sldId id="575"/>
            <p14:sldId id="566"/>
            <p14:sldId id="623"/>
            <p14:sldId id="624"/>
            <p14:sldId id="626"/>
            <p14:sldId id="628"/>
            <p14:sldId id="629"/>
            <p14:sldId id="630"/>
            <p14:sldId id="627"/>
            <p14:sldId id="542"/>
            <p14:sldId id="625"/>
            <p14:sldId id="633"/>
            <p14:sldId id="634"/>
            <p14:sldId id="635"/>
            <p14:sldId id="638"/>
            <p14:sldId id="637"/>
            <p14:sldId id="639"/>
            <p14:sldId id="636"/>
            <p14:sldId id="640"/>
            <p14:sldId id="641"/>
            <p14:sldId id="642"/>
            <p14:sldId id="643"/>
            <p14:sldId id="644"/>
            <p14:sldId id="645"/>
            <p14:sldId id="646"/>
            <p14:sldId id="632"/>
            <p14:sldId id="631"/>
            <p14:sldId id="270"/>
            <p14:sldId id="261"/>
            <p14:sldId id="262"/>
            <p14:sldId id="264"/>
            <p14:sldId id="265"/>
            <p14:sldId id="267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82">
          <p15:clr>
            <a:srgbClr val="A4A3A4"/>
          </p15:clr>
        </p15:guide>
        <p15:guide id="2" pos="72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7BA"/>
    <a:srgbClr val="000000"/>
    <a:srgbClr val="FFFFFF"/>
    <a:srgbClr val="EEF2FB"/>
    <a:srgbClr val="F6F6F6"/>
    <a:srgbClr val="FEFEFE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87456" autoAdjust="0"/>
  </p:normalViewPr>
  <p:slideViewPr>
    <p:cSldViewPr snapToGrid="0" showGuides="1">
      <p:cViewPr varScale="1">
        <p:scale>
          <a:sx n="63" d="100"/>
          <a:sy n="63" d="100"/>
        </p:scale>
        <p:origin x="125" y="134"/>
      </p:cViewPr>
      <p:guideLst>
        <p:guide orient="horz" pos="4082"/>
        <p:guide pos="72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73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baseline="0" dirty="0"/>
              <a:t>引用：</a:t>
            </a:r>
          </a:p>
          <a:p>
            <a:pPr indent="0">
              <a:buNone/>
            </a:pPr>
            <a:r>
              <a:rPr lang="zh-CN" altLang="en-US" baseline="0" dirty="0"/>
              <a:t>http://www.opencv.org.cn/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引用</a:t>
            </a:r>
            <a:r>
              <a:rPr kumimoji="1" lang="en-US" altLang="zh-CN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 http://opencv.jp/opencv-2svn_org/cpp/core_basic_structures.html#mat</a:t>
            </a:r>
          </a:p>
          <a:p>
            <a:r>
              <a:rPr kumimoji="1" lang="en-US" altLang="zh-CN" dirty="0" err="1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Mat类</a:t>
            </a:r>
            <a:r>
              <a:rPr kumimoji="1" lang="en-US" altLang="zh-CN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 </a:t>
            </a:r>
            <a:r>
              <a:rPr kumimoji="1" lang="en-US" altLang="zh-CN" dirty="0" err="1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表示n维</a:t>
            </a:r>
            <a:r>
              <a:rPr kumimoji="1" lang="en-US" altLang="zh-CN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 </a:t>
            </a:r>
            <a:r>
              <a:rPr kumimoji="1" lang="zh-CN" altLang="en-US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密</a:t>
            </a:r>
            <a:r>
              <a:rPr kumimoji="1" lang="en-US" altLang="zh-CN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集数值单通道或多通道阵列。它可用于存储实数或复值矢量和矩阵，灰度或彩色图像，体素体积，矢量场，点云，张量，直方图（但是，非常高维的直方图可以更好地存储在 </a:t>
            </a:r>
            <a:r>
              <a:rPr kumimoji="1" lang="en-US" altLang="zh-CN" dirty="0" err="1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SparseMat中</a:t>
            </a:r>
            <a:r>
              <a:rPr kumimoji="1" lang="en-US" altLang="zh-CN" dirty="0">
                <a:solidFill>
                  <a:srgbClr val="E8BF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+mn-ea"/>
              </a:rPr>
              <a:t> 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45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1E0E0E2-7263-44C4-AAA9-733DBA7BD20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63322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21232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382348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/>
              <a:t>引用：</a:t>
            </a:r>
          </a:p>
          <a:p>
            <a:pPr marL="0" indent="0">
              <a:buNone/>
            </a:pPr>
            <a:r>
              <a:rPr lang="zh-CN" altLang="en-US" baseline="0" dirty="0"/>
              <a:t>http://www.aihot.net/tutorial/opencv/339.html</a:t>
            </a:r>
          </a:p>
          <a:p>
            <a:pPr marL="0" indent="0">
              <a:buNone/>
            </a:pPr>
            <a:endParaRPr lang="zh-CN" altLang="en-US" baseline="0" dirty="0"/>
          </a:p>
          <a:p>
            <a:pPr marL="0" indent="0">
              <a:buNone/>
            </a:pPr>
            <a:endParaRPr lang="zh-CN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8594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/>
              <a:t>引用：</a:t>
            </a:r>
          </a:p>
          <a:p>
            <a:pPr marL="0" indent="0">
              <a:buNone/>
            </a:pPr>
            <a:r>
              <a:rPr lang="zh-CN" altLang="en-US" baseline="0" dirty="0"/>
              <a:t>http://www.aihot.net/tutorial/opencv/339.html</a:t>
            </a:r>
          </a:p>
          <a:p>
            <a:pPr marL="0" indent="0">
              <a:buNone/>
            </a:pPr>
            <a:endParaRPr lang="zh-CN" altLang="en-US" baseline="0" dirty="0"/>
          </a:p>
          <a:p>
            <a:pPr marL="0" indent="0">
              <a:buNone/>
            </a:pPr>
            <a:endParaRPr lang="zh-CN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56851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321197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BE5C5708-F34A-46FD-8080-09CFB1242EF8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11699733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2格，格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699732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5"/>
          </p:nvPr>
        </p:nvSpPr>
        <p:spPr>
          <a:xfrm>
            <a:off x="719908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half" idx="16"/>
          </p:nvPr>
        </p:nvSpPr>
        <p:spPr>
          <a:xfrm>
            <a:off x="719908" y="2969977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7"/>
          </p:nvPr>
        </p:nvSpPr>
        <p:spPr>
          <a:xfrm>
            <a:off x="719908" y="6885004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half" idx="18"/>
          </p:nvPr>
        </p:nvSpPr>
        <p:spPr>
          <a:xfrm>
            <a:off x="719908" y="7965010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单列，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908" y="1889970"/>
            <a:ext cx="21599654" cy="968703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1DE5B55E-66C2-4EEB-B3ED-94DE45C4B0DA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列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9779" y="1889970"/>
            <a:ext cx="13499785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9910" y="1889970"/>
            <a:ext cx="7739876" cy="9687032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068FA05D-6727-4413-A937-5FF688DC09C8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列，左列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452" y="1889970"/>
            <a:ext cx="13499785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580102" y="1889970"/>
            <a:ext cx="7739876" cy="9687032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068FA05D-6727-4413-A937-5FF688DC09C8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列标题，右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图片占位符 2"/>
          <p:cNvSpPr>
            <a:spLocks noGrp="1"/>
          </p:cNvSpPr>
          <p:nvPr>
            <p:ph type="pic" idx="14"/>
          </p:nvPr>
        </p:nvSpPr>
        <p:spPr>
          <a:xfrm>
            <a:off x="11699733" y="1889968"/>
            <a:ext cx="10583734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列标题，左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4"/>
          </p:nvPr>
        </p:nvSpPr>
        <p:spPr>
          <a:xfrm>
            <a:off x="719908" y="1889968"/>
            <a:ext cx="10583734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11699733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3"/>
          <p:cNvSpPr>
            <a:spLocks noGrp="1"/>
          </p:cNvSpPr>
          <p:nvPr>
            <p:ph sz="half" idx="2"/>
          </p:nvPr>
        </p:nvSpPr>
        <p:spPr>
          <a:xfrm>
            <a:off x="11699733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4"/>
          </p:nvPr>
        </p:nvSpPr>
        <p:spPr>
          <a:xfrm>
            <a:off x="719908" y="1889968"/>
            <a:ext cx="10583734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half" idx="2"/>
          </p:nvPr>
        </p:nvSpPr>
        <p:spPr>
          <a:xfrm>
            <a:off x="11699733" y="1889970"/>
            <a:ext cx="10611832" cy="9687032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half" idx="2"/>
          </p:nvPr>
        </p:nvSpPr>
        <p:spPr>
          <a:xfrm>
            <a:off x="719908" y="1889970"/>
            <a:ext cx="10611832" cy="9687032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图片占位符 2"/>
          <p:cNvSpPr>
            <a:spLocks noGrp="1"/>
          </p:cNvSpPr>
          <p:nvPr>
            <p:ph type="pic" idx="14"/>
          </p:nvPr>
        </p:nvSpPr>
        <p:spPr>
          <a:xfrm>
            <a:off x="11699733" y="1889968"/>
            <a:ext cx="10583734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19907" y="1889970"/>
            <a:ext cx="10799827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11879731" y="1889971"/>
            <a:ext cx="10439833" cy="4590029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idx="14"/>
          </p:nvPr>
        </p:nvSpPr>
        <p:spPr>
          <a:xfrm>
            <a:off x="11879731" y="6885001"/>
            <a:ext cx="10439833" cy="4725034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1519735" y="1889970"/>
            <a:ext cx="10799827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图片占位符 2"/>
          <p:cNvSpPr>
            <a:spLocks noGrp="1"/>
          </p:cNvSpPr>
          <p:nvPr>
            <p:ph type="pic" idx="13"/>
          </p:nvPr>
        </p:nvSpPr>
        <p:spPr>
          <a:xfrm>
            <a:off x="719908" y="1889971"/>
            <a:ext cx="10439833" cy="4590029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4"/>
          </p:nvPr>
        </p:nvSpPr>
        <p:spPr>
          <a:xfrm>
            <a:off x="719908" y="6885001"/>
            <a:ext cx="10439833" cy="4725034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719907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4"/>
          </p:nvPr>
        </p:nvSpPr>
        <p:spPr>
          <a:xfrm>
            <a:off x="11699733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half" idx="15"/>
          </p:nvPr>
        </p:nvSpPr>
        <p:spPr>
          <a:xfrm>
            <a:off x="11699733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B1C1A7AE-E083-43D4-BF21-3A103874AE37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图片占位符 2"/>
          <p:cNvSpPr>
            <a:spLocks noGrp="1"/>
          </p:cNvSpPr>
          <p:nvPr>
            <p:ph type="pic" idx="14"/>
          </p:nvPr>
        </p:nvSpPr>
        <p:spPr>
          <a:xfrm>
            <a:off x="756004" y="1889968"/>
            <a:ext cx="21563558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图下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19908" y="1889971"/>
            <a:ext cx="21599654" cy="7044030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9908" y="9045016"/>
            <a:ext cx="21599654" cy="2618983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6BAFA96C-746A-4C40-B380-E1C8AA697EB6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411811" y="12012001"/>
            <a:ext cx="14087750" cy="690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页面制作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719908" y="4701007"/>
            <a:ext cx="21599654" cy="7044030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2"/>
          </p:nvPr>
        </p:nvSpPr>
        <p:spPr>
          <a:xfrm>
            <a:off x="719908" y="1889968"/>
            <a:ext cx="21599654" cy="2618983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2图下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A5500BB1-14CC-4B6E-B0FC-82131E108CCA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idx="1"/>
          </p:nvPr>
        </p:nvSpPr>
        <p:spPr>
          <a:xfrm>
            <a:off x="719908" y="1889971"/>
            <a:ext cx="10439833" cy="594003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11519735" y="1889971"/>
            <a:ext cx="10799827" cy="594003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/>
          </p:nvPr>
        </p:nvSpPr>
        <p:spPr>
          <a:xfrm>
            <a:off x="719908" y="8100011"/>
            <a:ext cx="21599654" cy="356398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下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719908" y="5669997"/>
            <a:ext cx="10439833" cy="594003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idx="13"/>
          </p:nvPr>
        </p:nvSpPr>
        <p:spPr>
          <a:xfrm>
            <a:off x="11519735" y="5669997"/>
            <a:ext cx="10799827" cy="594003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719908" y="1889968"/>
            <a:ext cx="21599654" cy="356398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3025"/>
            </a:lvl2pPr>
            <a:lvl3pPr marL="2303780" indent="0">
              <a:buNone/>
              <a:defRPr sz="2520"/>
            </a:lvl3pPr>
            <a:lvl4pPr marL="3456305" indent="0">
              <a:buNone/>
              <a:defRPr sz="2265"/>
            </a:lvl4pPr>
            <a:lvl5pPr marL="4608195" indent="0">
              <a:buNone/>
              <a:defRPr sz="2265"/>
            </a:lvl5pPr>
            <a:lvl6pPr marL="5759450" indent="0">
              <a:buNone/>
              <a:defRPr sz="2265"/>
            </a:lvl6pPr>
            <a:lvl7pPr marL="6911975" indent="0">
              <a:buNone/>
              <a:defRPr sz="2265"/>
            </a:lvl7pPr>
            <a:lvl8pPr marL="8063230" indent="0">
              <a:buNone/>
              <a:defRPr sz="2265"/>
            </a:lvl8pPr>
            <a:lvl9pPr marL="9215755" indent="0">
              <a:buNone/>
              <a:defRPr sz="22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C0BB8137-6CA5-45A6-81AF-5B893A33D86C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C0BB8137-6CA5-45A6-81AF-5B893A33D86C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0" y="1"/>
            <a:ext cx="23039471" cy="1192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0" y="1"/>
            <a:ext cx="23039471" cy="11923123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>
            <a:fillRect/>
          </a:stretch>
        </p:blipFill>
        <p:spPr>
          <a:xfrm>
            <a:off x="0" y="0"/>
            <a:ext cx="23039471" cy="12959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2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719907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11699732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B1C1A7AE-E083-43D4-BF21-3A103874AE37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图片占位符 2"/>
          <p:cNvSpPr>
            <a:spLocks noGrp="1"/>
          </p:cNvSpPr>
          <p:nvPr>
            <p:ph type="pic" idx="14"/>
          </p:nvPr>
        </p:nvSpPr>
        <p:spPr>
          <a:xfrm>
            <a:off x="756004" y="1889968"/>
            <a:ext cx="21563558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BE5C5708-F34A-46FD-8080-09CFB1242EF8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11699733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719907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4"/>
          </p:nvPr>
        </p:nvSpPr>
        <p:spPr>
          <a:xfrm>
            <a:off x="11699733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half" idx="15"/>
          </p:nvPr>
        </p:nvSpPr>
        <p:spPr>
          <a:xfrm>
            <a:off x="11699733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4089600" cy="360000"/>
          </a:xfrm>
          <a:prstGeom prst="rect">
            <a:avLst/>
          </a:prstGeom>
        </p:spPr>
        <p:txBody>
          <a:bodyPr/>
          <a:lstStyle/>
          <a:p>
            <a:fld id="{B1C1A7AE-E083-43D4-BF21-3A103874AE37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图片占位符 2"/>
          <p:cNvSpPr>
            <a:spLocks noGrp="1"/>
          </p:cNvSpPr>
          <p:nvPr>
            <p:ph type="pic" idx="14"/>
          </p:nvPr>
        </p:nvSpPr>
        <p:spPr>
          <a:xfrm>
            <a:off x="756004" y="1889968"/>
            <a:ext cx="21563558" cy="9720068"/>
          </a:xfrm>
        </p:spPr>
        <p:txBody>
          <a:bodyPr>
            <a:normAutofit/>
          </a:bodyPr>
          <a:lstStyle>
            <a:lvl1pPr marL="0" indent="0">
              <a:buNone/>
              <a:defRPr sz="4535"/>
            </a:lvl1pPr>
            <a:lvl2pPr marL="1152525" indent="0">
              <a:buNone/>
              <a:defRPr sz="7055"/>
            </a:lvl2pPr>
            <a:lvl3pPr marL="2303780" indent="0">
              <a:buNone/>
              <a:defRPr sz="6045"/>
            </a:lvl3pPr>
            <a:lvl4pPr marL="3456305" indent="0">
              <a:buNone/>
              <a:defRPr sz="5040"/>
            </a:lvl4pPr>
            <a:lvl5pPr marL="4608195" indent="0">
              <a:buNone/>
              <a:defRPr sz="5040"/>
            </a:lvl5pPr>
            <a:lvl6pPr marL="5759450" indent="0">
              <a:buNone/>
              <a:defRPr sz="5040"/>
            </a:lvl6pPr>
            <a:lvl7pPr marL="6911975" indent="0">
              <a:buNone/>
              <a:defRPr sz="5040"/>
            </a:lvl7pPr>
            <a:lvl8pPr marL="8063230" indent="0">
              <a:buNone/>
              <a:defRPr sz="5040"/>
            </a:lvl8pPr>
            <a:lvl9pPr marL="9215755" indent="0">
              <a:buNone/>
              <a:defRPr sz="504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BE5C5708-F34A-46FD-8080-09CFB1242EF8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11699733" y="1889970"/>
            <a:ext cx="10607831" cy="9687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719907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half" idx="13"/>
          </p:nvPr>
        </p:nvSpPr>
        <p:spPr>
          <a:xfrm>
            <a:off x="719907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4"/>
          </p:nvPr>
        </p:nvSpPr>
        <p:spPr>
          <a:xfrm>
            <a:off x="11699733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half" idx="15"/>
          </p:nvPr>
        </p:nvSpPr>
        <p:spPr>
          <a:xfrm>
            <a:off x="11699733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777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614975"/>
            <a:ext cx="23063415" cy="973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35704" y="10372044"/>
            <a:ext cx="5375858" cy="523140"/>
          </a:xfrm>
          <a:prstGeom prst="rect">
            <a:avLst/>
          </a:prstGeom>
        </p:spPr>
        <p:txBody>
          <a:bodyPr lIns="48818" tIns="48818" rIns="48818" bIns="48818" anchor="ctr"/>
          <a:lstStyle>
            <a:lvl1pPr algn="r" defTabSz="864039">
              <a:defRPr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76654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2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719907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11699733" y="1889971"/>
            <a:ext cx="10607831" cy="4860030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3"/>
          </p:nvPr>
        </p:nvSpPr>
        <p:spPr>
          <a:xfrm>
            <a:off x="11699733" y="7020004"/>
            <a:ext cx="10607831" cy="4590032"/>
          </a:xfrm>
        </p:spPr>
        <p:txBody>
          <a:bodyPr/>
          <a:lstStyle>
            <a:lvl1pPr>
              <a:defRPr sz="6045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535"/>
            </a:lvl6pPr>
            <a:lvl7pPr>
              <a:defRPr sz="4535"/>
            </a:lvl7pPr>
            <a:lvl8pPr>
              <a:defRPr sz="4535"/>
            </a:lvl8pPr>
            <a:lvl9pPr>
              <a:defRPr sz="45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130DA29C-0567-47A7-BFD2-B939BD2FE0C6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idx="13"/>
          </p:nvPr>
        </p:nvSpPr>
        <p:spPr>
          <a:xfrm>
            <a:off x="11699733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half" idx="14"/>
          </p:nvPr>
        </p:nvSpPr>
        <p:spPr>
          <a:xfrm>
            <a:off x="11699733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格，格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3"/>
          </p:nvPr>
        </p:nvSpPr>
        <p:spPr>
          <a:xfrm>
            <a:off x="719908" y="6885004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half" idx="14"/>
          </p:nvPr>
        </p:nvSpPr>
        <p:spPr>
          <a:xfrm>
            <a:off x="719908" y="7965010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5"/>
          </p:nvPr>
        </p:nvSpPr>
        <p:spPr>
          <a:xfrm>
            <a:off x="11699733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half" idx="16"/>
          </p:nvPr>
        </p:nvSpPr>
        <p:spPr>
          <a:xfrm>
            <a:off x="11699733" y="2969977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17"/>
          </p:nvPr>
        </p:nvSpPr>
        <p:spPr>
          <a:xfrm>
            <a:off x="11699733" y="6885004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sz="half" idx="18"/>
          </p:nvPr>
        </p:nvSpPr>
        <p:spPr>
          <a:xfrm>
            <a:off x="11699733" y="7965010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699732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7" y="518997"/>
            <a:ext cx="21599654" cy="110096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719907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</p:nvPr>
        </p:nvSpPr>
        <p:spPr>
          <a:xfrm>
            <a:off x="11699733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half" idx="2"/>
          </p:nvPr>
        </p:nvSpPr>
        <p:spPr>
          <a:xfrm>
            <a:off x="11699733" y="2969977"/>
            <a:ext cx="10611832" cy="8607024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列，右2格，格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719907" y="1889968"/>
            <a:ext cx="10619831" cy="9720068"/>
          </a:xfrm>
        </p:spPr>
        <p:txBody>
          <a:bodyPr anchor="t" anchorCtr="0"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2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80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30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9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45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97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2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755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5"/>
          </p:nvPr>
        </p:nvSpPr>
        <p:spPr>
          <a:xfrm>
            <a:off x="11699733" y="1889968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half" idx="16"/>
          </p:nvPr>
        </p:nvSpPr>
        <p:spPr>
          <a:xfrm>
            <a:off x="11699733" y="2969977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7"/>
          </p:nvPr>
        </p:nvSpPr>
        <p:spPr>
          <a:xfrm>
            <a:off x="11699733" y="6885004"/>
            <a:ext cx="10611832" cy="810005"/>
          </a:xfr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25" indent="0">
              <a:buNone/>
              <a:defRPr sz="5040" b="1"/>
            </a:lvl2pPr>
            <a:lvl3pPr marL="2303780" indent="0">
              <a:buNone/>
              <a:defRPr sz="4535" b="1"/>
            </a:lvl3pPr>
            <a:lvl4pPr marL="3456305" indent="0">
              <a:buNone/>
              <a:defRPr sz="4035" b="1"/>
            </a:lvl4pPr>
            <a:lvl5pPr marL="4608195" indent="0">
              <a:buNone/>
              <a:defRPr sz="4035" b="1"/>
            </a:lvl5pPr>
            <a:lvl6pPr marL="5759450" indent="0">
              <a:buNone/>
              <a:defRPr sz="4035" b="1"/>
            </a:lvl6pPr>
            <a:lvl7pPr marL="6911975" indent="0">
              <a:buNone/>
              <a:defRPr sz="4035" b="1"/>
            </a:lvl7pPr>
            <a:lvl8pPr marL="8063230" indent="0">
              <a:buNone/>
              <a:defRPr sz="4035" b="1"/>
            </a:lvl8pPr>
            <a:lvl9pPr marL="9215755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half" idx="18"/>
          </p:nvPr>
        </p:nvSpPr>
        <p:spPr>
          <a:xfrm>
            <a:off x="11699733" y="7965010"/>
            <a:ext cx="10611832" cy="3645026"/>
          </a:xfr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908" y="2024969"/>
            <a:ext cx="21599654" cy="955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sldNum="0" hdr="0" dt="0"/>
  <p:txStyles>
    <p:titleStyle>
      <a:lvl1pPr algn="l" defTabSz="2303145" rtl="0" eaLnBrk="1" latinLnBrk="0" hangingPunct="1">
        <a:spcBef>
          <a:spcPct val="0"/>
        </a:spcBef>
        <a:buNone/>
        <a:defRPr sz="6600" kern="1200">
          <a:solidFill>
            <a:srgbClr val="1475B2"/>
          </a:solidFill>
          <a:latin typeface="思源黑体 CN Bold" panose="020B0800000000000000" charset="-122"/>
          <a:ea typeface="思源黑体 CN Bold" panose="020B0800000000000000" charset="-122"/>
          <a:cs typeface="+mj-cs"/>
        </a:defRPr>
      </a:lvl1pPr>
    </p:titleStyle>
    <p:bodyStyle>
      <a:lvl1pPr marL="863600" indent="-863600" algn="l" defTabSz="2303145" rtl="0" eaLnBrk="1" latinLnBrk="0" hangingPunct="1">
        <a:lnSpc>
          <a:spcPct val="150000"/>
        </a:lnSpc>
        <a:spcBef>
          <a:spcPts val="245"/>
        </a:spcBef>
        <a:buFont typeface="Arial" panose="020B0604020202090204" pitchFamily="34" charset="0"/>
        <a:buChar char="•"/>
        <a:defRPr sz="6045" b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1pPr>
      <a:lvl2pPr marL="1871980" indent="-719455" algn="l" defTabSz="2303145" rtl="0" eaLnBrk="1" latinLnBrk="0" hangingPunct="1">
        <a:lnSpc>
          <a:spcPct val="150000"/>
        </a:lnSpc>
        <a:spcBef>
          <a:spcPts val="245"/>
        </a:spcBef>
        <a:buFont typeface="Arial" panose="020B0604020202090204" pitchFamily="34" charset="0"/>
        <a:buChar char="–"/>
        <a:defRPr sz="4535" b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2pPr>
      <a:lvl3pPr marL="2880360" indent="-575945" algn="l" defTabSz="2303145" rtl="0" eaLnBrk="1" latinLnBrk="0" hangingPunct="1">
        <a:lnSpc>
          <a:spcPct val="150000"/>
        </a:lnSpc>
        <a:spcBef>
          <a:spcPts val="245"/>
        </a:spcBef>
        <a:buFont typeface="Arial" panose="020B0604020202090204" pitchFamily="34" charset="0"/>
        <a:buChar char="•"/>
        <a:defRPr sz="4535" b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3pPr>
      <a:lvl4pPr marL="4031615" indent="-575945" algn="l" defTabSz="2303145" rtl="0" eaLnBrk="1" latinLnBrk="0" hangingPunct="1">
        <a:lnSpc>
          <a:spcPct val="150000"/>
        </a:lnSpc>
        <a:spcBef>
          <a:spcPts val="245"/>
        </a:spcBef>
        <a:buFont typeface="Arial" panose="020B0604020202090204" pitchFamily="34" charset="0"/>
        <a:buChar char="–"/>
        <a:defRPr sz="4535" b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4pPr>
      <a:lvl5pPr marL="5184140" indent="-575945" algn="l" defTabSz="2303145" rtl="0" eaLnBrk="1" latinLnBrk="0" hangingPunct="1">
        <a:lnSpc>
          <a:spcPct val="150000"/>
        </a:lnSpc>
        <a:spcBef>
          <a:spcPts val="245"/>
        </a:spcBef>
        <a:buFont typeface="Arial" panose="020B0604020202090204" pitchFamily="34" charset="0"/>
        <a:buChar char="»"/>
        <a:defRPr sz="4535" b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+mn-cs"/>
        </a:defRPr>
      </a:lvl5pPr>
      <a:lvl6pPr marL="6335395" indent="-575945" algn="l" defTabSz="2303145" rtl="0" eaLnBrk="1" latinLnBrk="0" hangingPunct="1">
        <a:spcBef>
          <a:spcPts val="245"/>
        </a:spcBef>
        <a:buFont typeface="Arial" panose="020B060402020209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7487920" indent="-575945" algn="l" defTabSz="2303145" rtl="0" eaLnBrk="1" latinLnBrk="0" hangingPunct="1">
        <a:spcBef>
          <a:spcPts val="245"/>
        </a:spcBef>
        <a:buFont typeface="Arial" panose="020B060402020209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8639810" indent="-575945" algn="l" defTabSz="2303145" rtl="0" eaLnBrk="1" latinLnBrk="0" hangingPunct="1">
        <a:spcBef>
          <a:spcPts val="245"/>
        </a:spcBef>
        <a:buFont typeface="Arial" panose="020B060402020209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9791700" indent="-575945" algn="l" defTabSz="2303145" rtl="0" eaLnBrk="1" latinLnBrk="0" hangingPunct="1">
        <a:spcBef>
          <a:spcPts val="245"/>
        </a:spcBef>
        <a:buFont typeface="Arial" panose="020B060402020209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1pPr>
      <a:lvl2pPr marL="1152525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303780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3pPr>
      <a:lvl4pPr marL="3456305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4pPr>
      <a:lvl5pPr marL="4608195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5pPr>
      <a:lvl6pPr marL="5759450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6pPr>
      <a:lvl7pPr marL="6911975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7pPr>
      <a:lvl8pPr marL="8063230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8pPr>
      <a:lvl9pPr marL="9215755" algn="l" defTabSz="2303145" rtl="0" eaLnBrk="1" latinLnBrk="0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nginx.org/download/nginx-1.15.3.tar.gz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/>
        </p:nvPicPr>
        <p:blipFill rotWithShape="1">
          <a:blip r:embed="rId3"/>
          <a:srcRect l="2676" t="13262" r="34397" b="22052"/>
          <a:stretch>
            <a:fillRect/>
          </a:stretch>
        </p:blipFill>
        <p:spPr>
          <a:xfrm>
            <a:off x="0" y="58517"/>
            <a:ext cx="23039471" cy="11922850"/>
          </a:xfrm>
          <a:prstGeom prst="rect">
            <a:avLst/>
          </a:prstGeom>
        </p:spPr>
      </p:pic>
      <p:sp>
        <p:nvSpPr>
          <p:cNvPr id="16" name="流程图: 过程 15"/>
          <p:cNvSpPr/>
          <p:nvPr/>
        </p:nvSpPr>
        <p:spPr>
          <a:xfrm>
            <a:off x="-402" y="10260115"/>
            <a:ext cx="23039469" cy="2699911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B4345D2-9A97-48DA-9B83-AFF9FE066077}"/>
              </a:ext>
            </a:extLst>
          </p:cNvPr>
          <p:cNvGrpSpPr/>
          <p:nvPr/>
        </p:nvGrpSpPr>
        <p:grpSpPr>
          <a:xfrm>
            <a:off x="2870079" y="4551513"/>
            <a:ext cx="17674371" cy="3189241"/>
            <a:chOff x="5411049" y="4551513"/>
            <a:chExt cx="13633330" cy="3189241"/>
          </a:xfrm>
        </p:grpSpPr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604A81C9-5AB2-4592-8923-81E46CA3205D}"/>
                </a:ext>
              </a:extLst>
            </p:cNvPr>
            <p:cNvSpPr txBox="1"/>
            <p:nvPr/>
          </p:nvSpPr>
          <p:spPr>
            <a:xfrm>
              <a:off x="5411049" y="4551513"/>
              <a:ext cx="13633330" cy="2699911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zh-CN" altLang="en-US" sz="8000" b="1" dirty="0">
                  <a:solidFill>
                    <a:srgbClr val="1475B2"/>
                  </a:solidFill>
                  <a:latin typeface="思源黑体 CN Heavy" panose="020B0A00000000000000" charset="-122"/>
                  <a:ea typeface="思源黑体 CN Heavy" panose="020B0A00000000000000" charset="-122"/>
                  <a:cs typeface="Times New Roman" panose="02020603050405020304" pitchFamily="18" charset="0"/>
                </a:rPr>
                <a:t>云信实战项目</a:t>
              </a:r>
            </a:p>
          </p:txBody>
        </p:sp>
        <p:sp>
          <p:nvSpPr>
            <p:cNvPr id="14" name="TextBox 53">
              <a:extLst>
                <a:ext uri="{FF2B5EF4-FFF2-40B4-BE49-F238E27FC236}">
                  <a16:creationId xmlns:a16="http://schemas.microsoft.com/office/drawing/2014/main" id="{D37ACAA2-74E5-49A3-BA8F-51EEBA1A90FF}"/>
                </a:ext>
              </a:extLst>
            </p:cNvPr>
            <p:cNvSpPr txBox="1"/>
            <p:nvPr/>
          </p:nvSpPr>
          <p:spPr>
            <a:xfrm>
              <a:off x="6429853" y="6632758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4D4D4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Noto Sans CJK SC Medium" charset="-122"/>
                </a:rPr>
                <a:t>（交叉编译）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0263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2082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C77CF8-0D8F-4707-8E21-FDD7AF3E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56" y="2679427"/>
            <a:ext cx="16816227" cy="7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C77CF8-0D8F-4707-8E21-FDD7AF3E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41" y="1468943"/>
            <a:ext cx="19060190" cy="114914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7C9F29-7DE3-4D69-8FA0-E52A4CADA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03" y="9635980"/>
            <a:ext cx="920809" cy="110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F1ABB4-40E4-449C-838A-BC4B49FAF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7977" y="2019426"/>
            <a:ext cx="920809" cy="11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1891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142335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0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535010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27908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系列（由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ISO[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国际标准组织机构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下属的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MPEG[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运动图象专家组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开发）   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90700" lvl="2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第二部分主要使用在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VCD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上，有些在线视频也使用这种格式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90700" lvl="2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MPEG-2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MPEG-2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第二部分等同于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H.262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，使用在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DVD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SVCD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和大多数数字视频广播系统中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第二部分标准可以使用在网络传输、广播和媒体存储上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2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78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推送服务器流程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4FDF73-78F6-4A46-9F34-E500A0B5E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38" y="1930388"/>
            <a:ext cx="2368373" cy="29119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B89C6B-ED47-4477-8A49-48A090649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50" y="8367199"/>
            <a:ext cx="2721680" cy="2437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FCD443-88EC-4021-8085-6288E5845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770" y="8367198"/>
            <a:ext cx="2721680" cy="2437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AFB7BF-EE7D-4C0B-9D41-35F8FC0D0D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90" y="8367198"/>
            <a:ext cx="2721680" cy="24373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CB6C61-E7B2-4EA8-930A-5B7A75163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2" y="6825533"/>
            <a:ext cx="4372285" cy="4372285"/>
          </a:xfrm>
          <a:prstGeom prst="rect">
            <a:avLst/>
          </a:prstGeom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E3E05AD1-5DB0-4F70-8EB4-A63A8DBA35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71246" y="2587736"/>
            <a:ext cx="3110783" cy="491396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F0B337A-2FB6-4073-9B4C-425E97B19399}"/>
              </a:ext>
            </a:extLst>
          </p:cNvPr>
          <p:cNvSpPr txBox="1"/>
          <p:nvPr/>
        </p:nvSpPr>
        <p:spPr>
          <a:xfrm>
            <a:off x="5913838" y="274002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推流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D16500-209C-44AD-ACA1-1AA621251971}"/>
              </a:ext>
            </a:extLst>
          </p:cNvPr>
          <p:cNvCxnSpPr>
            <a:stCxn id="10" idx="3"/>
          </p:cNvCxnSpPr>
          <p:nvPr/>
        </p:nvCxnSpPr>
        <p:spPr>
          <a:xfrm>
            <a:off x="11787411" y="3386355"/>
            <a:ext cx="3787199" cy="45765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B0D60F2-753E-4F16-B9CD-057286034400}"/>
              </a:ext>
            </a:extLst>
          </p:cNvPr>
          <p:cNvSpPr txBox="1"/>
          <p:nvPr/>
        </p:nvSpPr>
        <p:spPr>
          <a:xfrm>
            <a:off x="15953188" y="504471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拉流</a:t>
            </a:r>
          </a:p>
        </p:txBody>
      </p:sp>
    </p:spTree>
    <p:extLst>
      <p:ext uri="{BB962C8B-B14F-4D97-AF65-F5344CB8AC3E}">
        <p14:creationId xmlns:p14="http://schemas.microsoft.com/office/powerpoint/2010/main" val="196856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71062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19744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2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420197" y="2890432"/>
            <a:ext cx="5657004" cy="944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i_level_idc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i_csp</a:t>
            </a:r>
            <a:r>
              <a:rPr lang="en-US" altLang="zh-CN" sz="32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</a:t>
            </a: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i_bframe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i_rc_method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i_bitrate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i_vbv_max_bitrate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i_vbv_buffer_size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i_fps_num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i_fps_den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I_timebase_den</a:t>
            </a:r>
            <a:r>
              <a:rPr lang="en-US" altLang="zh-CN" sz="32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id="{4B09FFEB-E711-4D32-9755-36A6ABF77950}"/>
              </a:ext>
            </a:extLst>
          </p:cNvPr>
          <p:cNvSpPr txBox="1"/>
          <p:nvPr/>
        </p:nvSpPr>
        <p:spPr>
          <a:xfrm>
            <a:off x="7928148" y="2890431"/>
            <a:ext cx="17975551" cy="944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指明作用的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level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值，与编码复杂度有关一般为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编码比特流的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CSP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，仅支持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i420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，色彩空间设置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两个参考帧之间的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帧数目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码率控制方式 ： 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X264_RC_CQP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恒定质量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平均码率大小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平均码率模式下，最大瞬时码率，默认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码率控制缓冲区的大小，单位</a:t>
            </a:r>
            <a:r>
              <a:rPr lang="en-US" altLang="zh-CN" sz="3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kbit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，默认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帧率的分子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帧率的分母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时间基准  分母</a:t>
            </a:r>
          </a:p>
        </p:txBody>
      </p:sp>
    </p:spTree>
    <p:extLst>
      <p:ext uri="{BB962C8B-B14F-4D97-AF65-F5344CB8AC3E}">
        <p14:creationId xmlns:p14="http://schemas.microsoft.com/office/powerpoint/2010/main" val="34871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420196" y="2890432"/>
            <a:ext cx="6402071" cy="7478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b_vfr_input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i_keyint_max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b_repeat_headers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i_rc_method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i_threads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x264_param_apply_profile</a:t>
            </a: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videoCodec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pic_in</a:t>
            </a:r>
            <a:endParaRPr lang="en-US" altLang="zh-CN" sz="32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3A3EC4AC-2E4A-42F6-88C5-3B99BB5BF646}"/>
              </a:ext>
            </a:extLst>
          </p:cNvPr>
          <p:cNvSpPr txBox="1"/>
          <p:nvPr/>
        </p:nvSpPr>
        <p:spPr>
          <a:xfrm>
            <a:off x="10649796" y="2890431"/>
            <a:ext cx="13243137" cy="7478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VFR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输入。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：时间基和时间戳用于码率控制  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：仅帧率用于码率控制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设定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IDR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帧之间的最间隔，在此间隔设置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IDR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是否复制</a:t>
            </a:r>
            <a:r>
              <a:rPr lang="en-US" altLang="zh-CN" sz="3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sps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pps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放在每个关键帧的前面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32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i_rc_method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并行编码多帧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线程数，为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则自动多线程编码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运用图像质量的方法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编码器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一帧图片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27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x264_param_default_preset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180371" y="1855520"/>
            <a:ext cx="18455201" cy="10197234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1200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dirty="0">
                  <a:solidFill>
                    <a:schemeClr val="accent5"/>
                  </a:solidFill>
                </a:rPr>
                <a:t>函数定义</a:t>
              </a:r>
              <a:r>
                <a:rPr lang="en-US" altLang="zh-CN" dirty="0">
                  <a:solidFill>
                    <a:schemeClr val="accent5"/>
                  </a:solidFill>
                </a:rPr>
                <a:t>:</a:t>
              </a:r>
              <a:r>
                <a:rPr lang="en-US" altLang="zh-CN" dirty="0"/>
                <a:t>h264</a:t>
              </a:r>
              <a:r>
                <a:rPr lang="zh-CN" altLang="en-US" dirty="0"/>
                <a:t>编码原理复杂，参数众多。为了方便使用无论</a:t>
              </a:r>
              <a:r>
                <a:rPr lang="en-US" altLang="zh-CN" dirty="0"/>
                <a:t>x264</a:t>
              </a:r>
              <a:r>
                <a:rPr lang="zh-CN" altLang="en-US" dirty="0"/>
                <a:t>还是其他编码的实现框架，都封装了几种现有的编码模型，只需要根据编码速度的要求和视频质量的要求选择模型，并修改部分视频参数即可编码。</a:t>
              </a:r>
            </a:p>
            <a:p>
              <a:r>
                <a:rPr lang="zh-CN" altLang="en-US" dirty="0"/>
                <a:t>模型的选择就是通过</a:t>
              </a:r>
              <a:r>
                <a:rPr lang="en-US" altLang="zh-CN" dirty="0"/>
                <a:t>x264_param_default_preset</a:t>
              </a:r>
              <a:r>
                <a:rPr lang="zh-CN" altLang="en-US" dirty="0"/>
                <a:t>（）实现</a:t>
              </a:r>
            </a:p>
          </p:txBody>
        </p:sp>
      </p:grpSp>
      <p:sp>
        <p:nvSpPr>
          <p:cNvPr id="8" name="文本框 10">
            <a:extLst>
              <a:ext uri="{FF2B5EF4-FFF2-40B4-BE49-F238E27FC236}">
                <a16:creationId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2403816" y="7827674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3415257" y="4671012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4303776" y="4671012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ultrafast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4291584" y="5854579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superfast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4261104" y="699453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veryfast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3E23802C-0866-4779-BE99-D8BD48D783F4}"/>
              </a:ext>
            </a:extLst>
          </p:cNvPr>
          <p:cNvSpPr/>
          <p:nvPr/>
        </p:nvSpPr>
        <p:spPr>
          <a:xfrm>
            <a:off x="4248912" y="7920180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faster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FD139F96-40DE-4897-9A8E-666B6E870FC4}"/>
              </a:ext>
            </a:extLst>
          </p:cNvPr>
          <p:cNvSpPr/>
          <p:nvPr/>
        </p:nvSpPr>
        <p:spPr>
          <a:xfrm>
            <a:off x="4236720" y="9103747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medium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36228C58-2DA6-466A-8817-BA73B2EA287E}"/>
              </a:ext>
            </a:extLst>
          </p:cNvPr>
          <p:cNvSpPr/>
          <p:nvPr/>
        </p:nvSpPr>
        <p:spPr>
          <a:xfrm>
            <a:off x="4206240" y="10243699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slower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325AE577-92DC-4717-B04A-22F4D6028A8D}"/>
              </a:ext>
            </a:extLst>
          </p:cNvPr>
          <p:cNvSpPr/>
          <p:nvPr/>
        </p:nvSpPr>
        <p:spPr>
          <a:xfrm>
            <a:off x="4200144" y="11091043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placebo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1428DF35-ED90-4865-952D-E70B4873C214}"/>
              </a:ext>
            </a:extLst>
          </p:cNvPr>
          <p:cNvSpPr txBox="1"/>
          <p:nvPr/>
        </p:nvSpPr>
        <p:spPr>
          <a:xfrm>
            <a:off x="7254185" y="7255921"/>
            <a:ext cx="214989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编码速度减小</a:t>
            </a:r>
            <a:endParaRPr lang="en-US" altLang="zh-CN" dirty="0">
              <a:solidFill>
                <a:schemeClr val="accent5"/>
              </a:solidFill>
            </a:endParaRPr>
          </a:p>
          <a:p>
            <a:r>
              <a:rPr lang="zh-CN" altLang="en-US" dirty="0">
                <a:solidFill>
                  <a:schemeClr val="accent5"/>
                </a:solidFill>
              </a:rPr>
              <a:t>最快和最慢相差</a:t>
            </a:r>
            <a:r>
              <a:rPr lang="en-US" altLang="zh-CN" dirty="0">
                <a:solidFill>
                  <a:schemeClr val="accent5"/>
                </a:solidFill>
              </a:rPr>
              <a:t>100</a:t>
            </a:r>
            <a:r>
              <a:rPr lang="zh-CN" altLang="en-US" dirty="0">
                <a:solidFill>
                  <a:schemeClr val="accent5"/>
                </a:solidFill>
              </a:rPr>
              <a:t>倍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D9FD1A1-B3FD-455F-B25F-029A0CAD5C52}"/>
              </a:ext>
            </a:extLst>
          </p:cNvPr>
          <p:cNvCxnSpPr/>
          <p:nvPr/>
        </p:nvCxnSpPr>
        <p:spPr>
          <a:xfrm>
            <a:off x="6781271" y="4650739"/>
            <a:ext cx="0" cy="6815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本框 10">
            <a:extLst>
              <a:ext uri="{FF2B5EF4-FFF2-40B4-BE49-F238E27FC236}">
                <a16:creationId xmlns:a16="http://schemas.microsoft.com/office/drawing/2014/main" id="{740CD501-594E-4E0B-B0F1-7E38A0E6150C}"/>
              </a:ext>
            </a:extLst>
          </p:cNvPr>
          <p:cNvSpPr txBox="1"/>
          <p:nvPr/>
        </p:nvSpPr>
        <p:spPr>
          <a:xfrm>
            <a:off x="11041848" y="7553354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2</a:t>
            </a:r>
            <a:endParaRPr lang="zh-CN" altLang="en-US" dirty="0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939AEB63-08A5-4CE3-B3FA-EB128855C9BA}"/>
              </a:ext>
            </a:extLst>
          </p:cNvPr>
          <p:cNvSpPr/>
          <p:nvPr/>
        </p:nvSpPr>
        <p:spPr>
          <a:xfrm>
            <a:off x="12053289" y="4396692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42D8431E-0F6B-47D3-992D-83FE13C200F2}"/>
              </a:ext>
            </a:extLst>
          </p:cNvPr>
          <p:cNvSpPr/>
          <p:nvPr/>
        </p:nvSpPr>
        <p:spPr>
          <a:xfrm>
            <a:off x="12941808" y="4396692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film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立方体 27">
            <a:extLst>
              <a:ext uri="{FF2B5EF4-FFF2-40B4-BE49-F238E27FC236}">
                <a16:creationId xmlns:a16="http://schemas.microsoft.com/office/drawing/2014/main" id="{7E68DDB0-F96F-48D8-A385-4A09C70BF660}"/>
              </a:ext>
            </a:extLst>
          </p:cNvPr>
          <p:cNvSpPr/>
          <p:nvPr/>
        </p:nvSpPr>
        <p:spPr>
          <a:xfrm>
            <a:off x="12929616" y="5580259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animation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立方体 28">
            <a:extLst>
              <a:ext uri="{FF2B5EF4-FFF2-40B4-BE49-F238E27FC236}">
                <a16:creationId xmlns:a16="http://schemas.microsoft.com/office/drawing/2014/main" id="{81AD197F-9E99-49DA-818E-A20E4FBC8982}"/>
              </a:ext>
            </a:extLst>
          </p:cNvPr>
          <p:cNvSpPr/>
          <p:nvPr/>
        </p:nvSpPr>
        <p:spPr>
          <a:xfrm>
            <a:off x="12899136" y="672021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grain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02B48D41-9812-4C2D-9C51-24723E537B1C}"/>
              </a:ext>
            </a:extLst>
          </p:cNvPr>
          <p:cNvSpPr/>
          <p:nvPr/>
        </p:nvSpPr>
        <p:spPr>
          <a:xfrm>
            <a:off x="12886944" y="7645860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stillimage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5DFC3228-87D3-4DCF-A29D-F3950679FB02}"/>
              </a:ext>
            </a:extLst>
          </p:cNvPr>
          <p:cNvSpPr/>
          <p:nvPr/>
        </p:nvSpPr>
        <p:spPr>
          <a:xfrm>
            <a:off x="12874752" y="8829427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ssim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D8E79F5D-1093-47C2-8CCC-452E92757D9B}"/>
              </a:ext>
            </a:extLst>
          </p:cNvPr>
          <p:cNvSpPr/>
          <p:nvPr/>
        </p:nvSpPr>
        <p:spPr>
          <a:xfrm>
            <a:off x="12844271" y="9969379"/>
            <a:ext cx="2171187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fastdecode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F2B7949E-2A51-45A2-97DF-D53FBFED6072}"/>
              </a:ext>
            </a:extLst>
          </p:cNvPr>
          <p:cNvSpPr/>
          <p:nvPr/>
        </p:nvSpPr>
        <p:spPr>
          <a:xfrm>
            <a:off x="12868656" y="10798702"/>
            <a:ext cx="2294609" cy="522779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zerolatency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91374D1E-DE17-4EE7-9042-659871280FE2}"/>
              </a:ext>
            </a:extLst>
          </p:cNvPr>
          <p:cNvSpPr txBox="1"/>
          <p:nvPr/>
        </p:nvSpPr>
        <p:spPr>
          <a:xfrm>
            <a:off x="17794169" y="6981601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不同的场景</a:t>
            </a:r>
            <a:endParaRPr lang="en-US" altLang="zh-CN" dirty="0">
              <a:solidFill>
                <a:schemeClr val="accent5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83095F5-3C4B-4452-A0D0-982E16DB1367}"/>
              </a:ext>
            </a:extLst>
          </p:cNvPr>
          <p:cNvCxnSpPr/>
          <p:nvPr/>
        </p:nvCxnSpPr>
        <p:spPr>
          <a:xfrm>
            <a:off x="17321255" y="4376419"/>
            <a:ext cx="0" cy="6815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文本框 10">
            <a:extLst>
              <a:ext uri="{FF2B5EF4-FFF2-40B4-BE49-F238E27FC236}">
                <a16:creationId xmlns:a16="http://schemas.microsoft.com/office/drawing/2014/main" id="{F64A1820-9465-441C-A116-049E83B9AD9D}"/>
              </a:ext>
            </a:extLst>
          </p:cNvPr>
          <p:cNvSpPr txBox="1"/>
          <p:nvPr/>
        </p:nvSpPr>
        <p:spPr>
          <a:xfrm>
            <a:off x="14947337" y="4451761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电影</a:t>
            </a:r>
            <a:endParaRPr lang="zh-CN" altLang="en-US" dirty="0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64205499-E9AF-4292-AAC0-51333BD7C15B}"/>
              </a:ext>
            </a:extLst>
          </p:cNvPr>
          <p:cNvSpPr txBox="1"/>
          <p:nvPr/>
        </p:nvSpPr>
        <p:spPr>
          <a:xfrm>
            <a:off x="14969729" y="5598038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动画</a:t>
            </a:r>
            <a:endParaRPr lang="zh-CN" altLang="en-US" dirty="0"/>
          </a:p>
        </p:txBody>
      </p:sp>
      <p:sp>
        <p:nvSpPr>
          <p:cNvPr id="38" name="文本框 10">
            <a:extLst>
              <a:ext uri="{FF2B5EF4-FFF2-40B4-BE49-F238E27FC236}">
                <a16:creationId xmlns:a16="http://schemas.microsoft.com/office/drawing/2014/main" id="{E28D0A25-3644-4A01-8438-60F5C5578B33}"/>
              </a:ext>
            </a:extLst>
          </p:cNvPr>
          <p:cNvSpPr txBox="1"/>
          <p:nvPr/>
        </p:nvSpPr>
        <p:spPr>
          <a:xfrm>
            <a:off x="14983968" y="6714165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颗粒</a:t>
            </a:r>
            <a:endParaRPr lang="zh-CN" altLang="en-US" dirty="0"/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421A4733-E6DE-48F5-95A3-FD6E8C40F978}"/>
              </a:ext>
            </a:extLst>
          </p:cNvPr>
          <p:cNvSpPr txBox="1"/>
          <p:nvPr/>
        </p:nvSpPr>
        <p:spPr>
          <a:xfrm>
            <a:off x="14983968" y="7658129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图像</a:t>
            </a:r>
            <a:endParaRPr lang="zh-CN" altLang="en-US" dirty="0"/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FA3216C8-D570-4291-AC90-E033EF937E27}"/>
              </a:ext>
            </a:extLst>
          </p:cNvPr>
          <p:cNvSpPr txBox="1"/>
          <p:nvPr/>
        </p:nvSpPr>
        <p:spPr>
          <a:xfrm>
            <a:off x="15104303" y="8834089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SSIM</a:t>
            </a:r>
            <a:r>
              <a:rPr lang="zh-CN" altLang="en-US" dirty="0">
                <a:solidFill>
                  <a:schemeClr val="accent5"/>
                </a:solidFill>
              </a:rPr>
              <a:t>测试</a:t>
            </a:r>
            <a:endParaRPr lang="zh-CN" altLang="en-US" dirty="0"/>
          </a:p>
        </p:txBody>
      </p:sp>
      <p:sp>
        <p:nvSpPr>
          <p:cNvPr id="41" name="文本框 10">
            <a:extLst>
              <a:ext uri="{FF2B5EF4-FFF2-40B4-BE49-F238E27FC236}">
                <a16:creationId xmlns:a16="http://schemas.microsoft.com/office/drawing/2014/main" id="{BB30DAE2-C534-4243-BC08-45C044BBE3D8}"/>
              </a:ext>
            </a:extLst>
          </p:cNvPr>
          <p:cNvSpPr txBox="1"/>
          <p:nvPr/>
        </p:nvSpPr>
        <p:spPr>
          <a:xfrm>
            <a:off x="15171364" y="9969379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快速解码</a:t>
            </a:r>
            <a:endParaRPr lang="zh-CN" altLang="en-US" dirty="0"/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A9FE4DE8-193A-49F9-AAEF-FD577321A661}"/>
              </a:ext>
            </a:extLst>
          </p:cNvPr>
          <p:cNvSpPr txBox="1"/>
          <p:nvPr/>
        </p:nvSpPr>
        <p:spPr>
          <a:xfrm>
            <a:off x="15339417" y="10798702"/>
            <a:ext cx="2149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零延迟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服务器搭建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4FDF73-78F6-4A46-9F34-E500A0B5E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15" y="3961523"/>
            <a:ext cx="2102237" cy="25847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CB6C61-E7B2-4EA8-930A-5B7A75163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98" y="4444004"/>
            <a:ext cx="2102237" cy="210223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F0B337A-2FB6-4073-9B4C-425E97B19399}"/>
              </a:ext>
            </a:extLst>
          </p:cNvPr>
          <p:cNvSpPr txBox="1"/>
          <p:nvPr/>
        </p:nvSpPr>
        <p:spPr>
          <a:xfrm>
            <a:off x="7618102" y="285016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Nginx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0D60F2-753E-4F16-B9CD-057286034400}"/>
              </a:ext>
            </a:extLst>
          </p:cNvPr>
          <p:cNvSpPr txBox="1"/>
          <p:nvPr/>
        </p:nvSpPr>
        <p:spPr>
          <a:xfrm>
            <a:off x="15806440" y="267876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房间服务模块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B99EE6D-4554-4D16-958A-CE92B615C6E0}"/>
              </a:ext>
            </a:extLst>
          </p:cNvPr>
          <p:cNvCxnSpPr/>
          <p:nvPr/>
        </p:nvCxnSpPr>
        <p:spPr>
          <a:xfrm>
            <a:off x="5069377" y="5330194"/>
            <a:ext cx="2133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4445980-D318-41A9-8DFD-4E5298FA1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408" y="3325095"/>
            <a:ext cx="3603681" cy="360368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F38F1A-0E4E-4567-B21D-247A5A7EC536}"/>
              </a:ext>
            </a:extLst>
          </p:cNvPr>
          <p:cNvCxnSpPr>
            <a:cxnSpLocks/>
          </p:cNvCxnSpPr>
          <p:nvPr/>
        </p:nvCxnSpPr>
        <p:spPr>
          <a:xfrm>
            <a:off x="10641676" y="5330194"/>
            <a:ext cx="46537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2AABEA-F8DC-4F68-9E3C-23F4B0E045D2}"/>
              </a:ext>
            </a:extLst>
          </p:cNvPr>
          <p:cNvSpPr txBox="1"/>
          <p:nvPr/>
        </p:nvSpPr>
        <p:spPr>
          <a:xfrm>
            <a:off x="5043664" y="456393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推流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rtmp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7E33A3-CE3D-4A73-917E-F670B6BDAE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09" y="10489088"/>
            <a:ext cx="1952262" cy="1952262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F91FF79-8E37-4D60-B262-5CADF603B3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3739" y="8652952"/>
            <a:ext cx="3772786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D207CAB-48E8-43B1-B5D1-E3A70D657E11}"/>
              </a:ext>
            </a:extLst>
          </p:cNvPr>
          <p:cNvSpPr txBox="1"/>
          <p:nvPr/>
        </p:nvSpPr>
        <p:spPr>
          <a:xfrm>
            <a:off x="9090604" y="8329786"/>
            <a:ext cx="583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后台</a:t>
            </a: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+web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播放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(http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D427E5D-44ED-4909-ADD1-7D7E7B945C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04" y="10489088"/>
            <a:ext cx="1952262" cy="19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9A849B-BFDE-4AA1-8AA4-2AA938BA04C9}"/>
              </a:ext>
            </a:extLst>
          </p:cNvPr>
          <p:cNvGrpSpPr/>
          <p:nvPr/>
        </p:nvGrpSpPr>
        <p:grpSpPr>
          <a:xfrm>
            <a:off x="2606798" y="2655174"/>
            <a:ext cx="17825792" cy="9593530"/>
            <a:chOff x="2606798" y="2655174"/>
            <a:chExt cx="17825792" cy="95935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56102A-F5FB-4F6B-8BA9-3846E17BEFA0}"/>
                </a:ext>
              </a:extLst>
            </p:cNvPr>
            <p:cNvSpPr/>
            <p:nvPr/>
          </p:nvSpPr>
          <p:spPr>
            <a:xfrm>
              <a:off x="10425529" y="2655176"/>
              <a:ext cx="10007061" cy="959352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kumimoji="1" lang="en-US" altLang="zh-CN" sz="3600">
                <a:solidFill>
                  <a:srgbClr val="E8BF6A"/>
                </a:solidFill>
                <a:ea typeface="+mn-lt"/>
                <a:cs typeface="+mn-lt"/>
              </a:endParaRPr>
            </a:p>
          </p:txBody>
        </p:sp>
        <p:sp>
          <p:nvSpPr>
            <p:cNvPr id="10" name="矩形">
              <a:extLst>
                <a:ext uri="{FF2B5EF4-FFF2-40B4-BE49-F238E27FC236}">
                  <a16:creationId xmlns:a16="http://schemas.microsoft.com/office/drawing/2014/main" id="{2F3E0898-CC15-4236-B87E-990C7988D411}"/>
                </a:ext>
              </a:extLst>
            </p:cNvPr>
            <p:cNvSpPr/>
            <p:nvPr/>
          </p:nvSpPr>
          <p:spPr>
            <a:xfrm>
              <a:off x="2606798" y="2655174"/>
              <a:ext cx="7818731" cy="9593527"/>
            </a:xfrm>
            <a:prstGeom prst="rect">
              <a:avLst/>
            </a:prstGeom>
            <a:solidFill>
              <a:srgbClr val="218DD6"/>
            </a:solidFill>
            <a:ln w="12700" cap="flat">
              <a:noFill/>
              <a:miter lim="400000"/>
            </a:ln>
            <a:effectLst/>
          </p:spPr>
          <p:txBody>
            <a:bodyPr wrap="square" lIns="67466" tIns="67466" rIns="67466" bIns="67466" numCol="1" anchor="ctr">
              <a:noAutofit/>
            </a:bodyPr>
            <a:lstStyle/>
            <a:p>
              <a:pPr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" name="2018-01-01  01:01:01">
              <a:extLst>
                <a:ext uri="{FF2B5EF4-FFF2-40B4-BE49-F238E27FC236}">
                  <a16:creationId xmlns:a16="http://schemas.microsoft.com/office/drawing/2014/main" id="{A43608EB-1C89-4CF2-A2A1-1A4F287F1E30}"/>
                </a:ext>
              </a:extLst>
            </p:cNvPr>
            <p:cNvSpPr txBox="1"/>
            <p:nvPr/>
          </p:nvSpPr>
          <p:spPr>
            <a:xfrm>
              <a:off x="3024524" y="3137461"/>
              <a:ext cx="6560169" cy="751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7466" tIns="67466" rIns="67466" bIns="67466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algn="ctr"/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ource Han Sans CN" charset="-122"/>
                </a:rPr>
                <a:t>线程锁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ource Han Sans CN" charset="-122"/>
              </a:endParaRPr>
            </a:p>
          </p:txBody>
        </p:sp>
        <p:sp>
          <p:nvSpPr>
            <p:cNvPr id="12" name="线条">
              <a:extLst>
                <a:ext uri="{FF2B5EF4-FFF2-40B4-BE49-F238E27FC236}">
                  <a16:creationId xmlns:a16="http://schemas.microsoft.com/office/drawing/2014/main" id="{24280F5B-F4DC-4031-9A68-D1E305DC28B6}"/>
                </a:ext>
              </a:extLst>
            </p:cNvPr>
            <p:cNvSpPr/>
            <p:nvPr/>
          </p:nvSpPr>
          <p:spPr>
            <a:xfrm>
              <a:off x="3094973" y="4074726"/>
              <a:ext cx="6842383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代码书写：…">
              <a:extLst>
                <a:ext uri="{FF2B5EF4-FFF2-40B4-BE49-F238E27FC236}">
                  <a16:creationId xmlns:a16="http://schemas.microsoft.com/office/drawing/2014/main" id="{606AD394-D772-4F4A-ACDB-5BDB3BCAEBA7}"/>
                </a:ext>
              </a:extLst>
            </p:cNvPr>
            <p:cNvSpPr txBox="1"/>
            <p:nvPr/>
          </p:nvSpPr>
          <p:spPr>
            <a:xfrm>
              <a:off x="3024524" y="4152875"/>
              <a:ext cx="6912832" cy="5743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7466" tIns="67466" rIns="67466" bIns="67466" numCol="1" anchor="ctr">
              <a:spAutoFit/>
            </a:bodyPr>
            <a:lstStyle/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pthread_mutex_init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pthread_mutex_destory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pthread_mutex_lock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pthread_mutex_unlock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这几个函数以完成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锁的初始化，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锁的销毁，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上锁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 defTabSz="914400">
                <a:lnSpc>
                  <a:spcPct val="120000"/>
                </a:lnSpc>
                <a:defRPr sz="34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释放锁操作。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FAE1781-08A1-4438-A79D-67E85AFE0BF7}"/>
                </a:ext>
              </a:extLst>
            </p:cNvPr>
            <p:cNvSpPr txBox="1"/>
            <p:nvPr/>
          </p:nvSpPr>
          <p:spPr>
            <a:xfrm>
              <a:off x="11122930" y="2814191"/>
              <a:ext cx="9174947" cy="895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#include &lt;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pthread.h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&gt;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#include &lt;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stdio.h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&gt;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</a:t>
              </a:r>
            </a:p>
            <a:p>
              <a:pPr defTabSz="1219170"/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pthread_mutex_t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mutex 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void *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print_msg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(void *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arg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){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int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i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=0;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pthread_mutex_lock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(&amp;mutex);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for(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i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=0;i&lt;15;i++){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printf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("output : %d\n",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i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usleep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(100);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}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pthread_mutex_unlock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(&amp;mutex);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}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int main(int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argc,char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**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argv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){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pthread_t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id1;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pthread_t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id2;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pthread_mutex_init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mutex,NULL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pthread_create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(&amp;id1,NULL,print_msg,NULL);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pthread_create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(&amp;id2,NULL,print_msg,NULL);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pthread_join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(id1,NULL);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pthread_join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(id2,NULL);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</a:t>
              </a:r>
              <a:r>
                <a:rPr kumimoji="1" lang="en-US" altLang="zh-CN" dirty="0" err="1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pthread_mutex_destroy</a:t>
              </a:r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(&amp;mutex);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        return 1;</a:t>
              </a:r>
            </a:p>
            <a:p>
              <a:pPr defTabSz="1219170"/>
              <a:r>
                <a:rPr kumimoji="1" lang="en-US" altLang="zh-CN" dirty="0">
                  <a:solidFill>
                    <a:srgbClr val="E8BF6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DejaVu Sans" panose="020B0603030804020204" pitchFamily="34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7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541446" y="2661165"/>
            <a:ext cx="4430768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、如何采集音频数据？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41446" y="3865706"/>
            <a:ext cx="4430768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、如何采集视频数据？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41447" y="4979529"/>
            <a:ext cx="4839533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、如何编码音视频数据？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41444" y="7440959"/>
            <a:ext cx="4839533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、如何发送音视频数据？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32979" y="3935928"/>
            <a:ext cx="976296" cy="62709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编码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18354" y="2034084"/>
            <a:ext cx="976296" cy="62709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采集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332979" y="5779811"/>
            <a:ext cx="976296" cy="62709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封包</a:t>
            </a:r>
          </a:p>
        </p:txBody>
      </p:sp>
      <p:cxnSp>
        <p:nvCxnSpPr>
          <p:cNvPr id="43" name="直线箭头连接符 42"/>
          <p:cNvCxnSpPr/>
          <p:nvPr/>
        </p:nvCxnSpPr>
        <p:spPr>
          <a:xfrm>
            <a:off x="7806488" y="2891760"/>
            <a:ext cx="3" cy="949452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箭头连接符 44"/>
          <p:cNvCxnSpPr/>
          <p:nvPr/>
        </p:nvCxnSpPr>
        <p:spPr>
          <a:xfrm>
            <a:off x="7828265" y="4676362"/>
            <a:ext cx="3" cy="949452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线箭头连接符 54"/>
          <p:cNvCxnSpPr/>
          <p:nvPr/>
        </p:nvCxnSpPr>
        <p:spPr>
          <a:xfrm>
            <a:off x="7806488" y="6644508"/>
            <a:ext cx="3" cy="949452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/>
          <p:cNvSpPr txBox="1"/>
          <p:nvPr/>
        </p:nvSpPr>
        <p:spPr>
          <a:xfrm>
            <a:off x="7318340" y="7812582"/>
            <a:ext cx="976296" cy="62709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发送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1560624" y="6093351"/>
            <a:ext cx="4709947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、如何组装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RTMP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数据？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33261" y="2126685"/>
            <a:ext cx="1561646" cy="1837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38" dirty="0">
                <a:solidFill>
                  <a:srgbClr val="53D2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</a:p>
          <a:p>
            <a:endParaRPr lang="en-US" altLang="zh-CN" sz="3402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3402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147386" y="3346760"/>
            <a:ext cx="5852762" cy="1235344"/>
          </a:xfrm>
          <a:prstGeom prst="rect">
            <a:avLst/>
          </a:prstGeom>
          <a:ln w="12700">
            <a:miter lim="400000"/>
          </a:ln>
        </p:spPr>
        <p:txBody>
          <a:bodyPr wrap="none" lIns="64868" tIns="64868" rIns="64868" bIns="64868">
            <a:spAutoFit/>
          </a:bodyPr>
          <a:lstStyle/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视频编码格式</a:t>
            </a:r>
            <a:r>
              <a:rPr lang="en-US" altLang="zh-CN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US" altLang="zh-CN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代表软编码器</a:t>
            </a:r>
            <a:r>
              <a:rPr lang="en-US" altLang="zh-CN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------openh264</a:t>
            </a:r>
            <a:r>
              <a:rPr lang="zh-CN" altLang="en-US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392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</a:p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92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23513" y="7793295"/>
            <a:ext cx="14499392" cy="262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rofile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		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aseline main high</a:t>
            </a:r>
            <a:endParaRPr lang="en-US" altLang="zh-CN" sz="2658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Level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		:	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限制了码率上限</a:t>
            </a:r>
            <a:endParaRPr lang="en-US" altLang="zh-CN" sz="2658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Resolution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	:	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</a:t>
            </a:r>
            <a:endParaRPr lang="en-US" altLang="zh-CN" sz="2658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Bitrate        		:	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码率</a:t>
            </a:r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与数据大小成正比</a:t>
            </a:r>
            <a:endParaRPr lang="en-US" altLang="zh-CN" sz="2658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Frame Rate 		:	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帧率</a:t>
            </a:r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每秒多少帧图像，影响流畅度</a:t>
            </a:r>
            <a:endParaRPr lang="en-US" altLang="zh-CN" sz="2658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Frame Interval		:	</a:t>
            </a:r>
            <a:r>
              <a:rPr lang="zh-CN" altLang="en-US" sz="2658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关键帧间隔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13" y="4645008"/>
            <a:ext cx="13432863" cy="22444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5889" y="1030016"/>
            <a:ext cx="1241174" cy="1837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38">
                <a:solidFill>
                  <a:srgbClr val="53D2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AAC</a:t>
            </a:r>
          </a:p>
          <a:p>
            <a:endParaRPr lang="en-US" altLang="zh-CN" sz="340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340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552397" y="2653670"/>
            <a:ext cx="5622827" cy="1235344"/>
          </a:xfrm>
          <a:prstGeom prst="rect">
            <a:avLst/>
          </a:prstGeom>
          <a:ln w="12700">
            <a:miter lim="400000"/>
          </a:ln>
        </p:spPr>
        <p:txBody>
          <a:bodyPr wrap="none" lIns="64868" tIns="64868" rIns="64868" bIns="64868">
            <a:spAutoFit/>
          </a:bodyPr>
          <a:lstStyle/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音频编码格式</a:t>
            </a:r>
            <a:r>
              <a:rPr lang="en-US" altLang="zh-CN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en-US" altLang="zh-CN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代表软编码器</a:t>
            </a:r>
            <a:r>
              <a:rPr lang="en-US" altLang="zh-CN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------</a:t>
            </a:r>
            <a:r>
              <a:rPr lang="en-US" altLang="zh-CN" sz="2392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faac</a:t>
            </a:r>
            <a:r>
              <a:rPr lang="zh-CN" altLang="en-US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392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fdkaac</a:t>
            </a:r>
            <a:r>
              <a:rPr lang="zh-CN" altLang="en-US" sz="2392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en-US" altLang="zh-CN" sz="239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864039">
              <a:defRPr sz="1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lang="en-US" altLang="zh-CN" sz="239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29" y="4219696"/>
            <a:ext cx="15373540" cy="10800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17684" y="6491099"/>
            <a:ext cx="14499392" cy="205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rofile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			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lc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main le</a:t>
            </a:r>
          </a:p>
          <a:p>
            <a:pPr algn="l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Sample Rate		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采样率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		:  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声道数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Bitrate        			:  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码率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与数据大小成正比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13717" y="1030016"/>
            <a:ext cx="1719638" cy="1837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38">
                <a:solidFill>
                  <a:srgbClr val="53D2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RTMP</a:t>
            </a:r>
          </a:p>
          <a:p>
            <a:endParaRPr lang="en-US" altLang="zh-CN" sz="340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3402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60854" y="2368917"/>
            <a:ext cx="14499392" cy="205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Real Time Message Protocol(</a:t>
            </a:r>
            <a:r>
              <a:rPr lang="zh-CN" altLang="en-US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实时信息传输协议</a:t>
            </a:r>
            <a:r>
              <a:rPr lang="en-US" altLang="zh-CN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algn="l"/>
            <a:endParaRPr lang="en-US" altLang="zh-CN" sz="3189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endParaRPr lang="en-US" altLang="zh-CN" sz="3189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zh-CN" altLang="en-US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</a:t>
            </a:r>
            <a:r>
              <a:rPr lang="en-US" altLang="zh-CN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TCP</a:t>
            </a:r>
            <a:r>
              <a:rPr lang="zh-CN" altLang="en-US" sz="3189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的应用层协议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50344" y="5495003"/>
            <a:ext cx="7606970" cy="3080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502" tIns="67502" rIns="67502" bIns="67502" numCol="1" spcCol="38100" rtlCol="0" anchor="ctr">
            <a:spAutoFit/>
          </a:bodyPr>
          <a:lstStyle/>
          <a:p>
            <a:pPr defTabSz="776285" hangingPunct="0"/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视频包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776285" hangingPunct="0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1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、解码信息包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sps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pps</a:t>
            </a:r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lvl="1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2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、数据包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音频包</a:t>
            </a:r>
            <a:endParaRPr lang="en-US" altLang="zh-CN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  <a:p>
            <a:pPr defTabSz="776285" hangingPunct="0"/>
            <a:r>
              <a:rPr lang="en-US" altLang="zh-CN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1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、解码信息包</a:t>
            </a:r>
            <a:endParaRPr lang="en-US" altLang="zh-CN" sz="3189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776285" hangingPunct="0"/>
            <a:r>
              <a:rPr lang="en-US" altLang="zh-CN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	2</a:t>
            </a:r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、数据包</a:t>
            </a:r>
            <a:endParaRPr lang="en-US" altLang="zh-CN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108" y="2738321"/>
            <a:ext cx="16233568" cy="67862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108" y="0"/>
            <a:ext cx="9808024" cy="2547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108" y="10808299"/>
            <a:ext cx="6370836" cy="1586099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10158874" y="3079517"/>
            <a:ext cx="901807" cy="778855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502" tIns="67502" rIns="67502" bIns="67502" numCol="1" spcCol="38100" rtlCol="0" anchor="ctr">
            <a:spAutoFit/>
          </a:bodyPr>
          <a:lstStyle/>
          <a:p>
            <a:pPr algn="ctr" defTabSz="776285" hangingPunct="0"/>
            <a:endParaRPr lang="zh-CN" altLang="en-US" sz="2923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Helvetica Neue Medium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9367" y="310538"/>
            <a:ext cx="2236257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视频包数据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77143" y="10696638"/>
            <a:ext cx="2225036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189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Helvetica Neue"/>
                <a:sym typeface="Helvetica Neue"/>
              </a:rPr>
              <a:t>频包数据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680039" y="476222"/>
            <a:ext cx="2367959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RTMPDump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Helvetica Neue"/>
              <a:sym typeface="Helvetica Neu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19014" y="1264300"/>
            <a:ext cx="639239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http://rtmpdump.mplayerhq.hu/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14" y="2169776"/>
            <a:ext cx="6571302" cy="101295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555841" y="3846755"/>
            <a:ext cx="6022870" cy="62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502" tIns="67502" rIns="67502" bIns="67502" numCol="1" spcCol="38100" rtlCol="0" anchor="ctr">
            <a:spAutoFit/>
          </a:bodyPr>
          <a:lstStyle/>
          <a:p>
            <a:pPr algn="ctr" defTabSz="776285" hangingPunct="0"/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</a:t>
            </a:r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Makefile</a:t>
            </a:r>
            <a:r>
              <a:rPr lang="zh-CN" altLang="en-US" sz="3189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</a:t>
            </a:r>
            <a:r>
              <a:rPr lang="en-US" altLang="zh-CN" sz="3189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CMakeLists.txt</a:t>
            </a:r>
            <a:endParaRPr lang="zh-CN" altLang="en-US" sz="3189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Helvetica Neue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045" y="5481724"/>
            <a:ext cx="8215264" cy="256080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11">
        <p14:pan/>
      </p:transition>
    </mc:Choice>
    <mc:Fallback xmlns="">
      <p:transition spd="slow" advTm="371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846" y="5285768"/>
            <a:ext cx="23039469" cy="769483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2676" t="13262" r="34397" b="22052"/>
          <a:stretch>
            <a:fillRect/>
          </a:stretch>
        </p:blipFill>
        <p:spPr>
          <a:xfrm>
            <a:off x="-9499" y="1057751"/>
            <a:ext cx="23039471" cy="11922850"/>
          </a:xfrm>
          <a:prstGeom prst="rect">
            <a:avLst/>
          </a:prstGeom>
        </p:spPr>
      </p:pic>
      <p:sp>
        <p:nvSpPr>
          <p:cNvPr id="5" name="流程图: 过程 4"/>
          <p:cNvSpPr/>
          <p:nvPr/>
        </p:nvSpPr>
        <p:spPr>
          <a:xfrm>
            <a:off x="1" y="150"/>
            <a:ext cx="23039469" cy="7694833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矩形 10"/>
          <p:cNvSpPr/>
          <p:nvPr/>
        </p:nvSpPr>
        <p:spPr>
          <a:xfrm>
            <a:off x="0" y="7860143"/>
            <a:ext cx="23038623" cy="179996"/>
          </a:xfrm>
          <a:prstGeom prst="rect">
            <a:avLst/>
          </a:prstGeom>
          <a:solidFill>
            <a:srgbClr val="147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15" name="直线连接符 14"/>
          <p:cNvCxnSpPr/>
          <p:nvPr/>
        </p:nvCxnSpPr>
        <p:spPr>
          <a:xfrm>
            <a:off x="0" y="8160136"/>
            <a:ext cx="2303938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4867" y="4365175"/>
            <a:ext cx="11250738" cy="2755149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Times New Roman" panose="02020703060505090304" pitchFamily="18" charset="0"/>
              </a:rPr>
              <a:t>谢谢观看</a:t>
            </a:r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00" y="12060000"/>
            <a:ext cx="408960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Nginx</a:t>
            </a:r>
            <a:r>
              <a:rPr lang="zh-CN" altLang="en-US" dirty="0"/>
              <a:t>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189163"/>
            <a:ext cx="19970633" cy="3356633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Nginx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是一个高性能的</a:t>
            </a: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和反向代理</a:t>
            </a: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服务器，用来处理前端</a:t>
            </a: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(Android  IOS  Web)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过来的请求、</a:t>
            </a:r>
            <a:endParaRPr lang="en-US" altLang="zh-CN" sz="3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以往在一台服务器上 需要部署多个服务 需要通过端口号指明访问具体服务。部署</a:t>
            </a: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Nginx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后不需要了。</a:t>
            </a:r>
            <a:endParaRPr lang="en-US" altLang="zh-CN" sz="3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Nginx</a:t>
            </a:r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可以理解为 十字路口的 警察，主要用来导流与分发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805" y="7366591"/>
            <a:ext cx="3606053" cy="20586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E624992-3447-4AF5-86B0-A68A7B3EA42B}"/>
              </a:ext>
            </a:extLst>
          </p:cNvPr>
          <p:cNvSpPr/>
          <p:nvPr/>
        </p:nvSpPr>
        <p:spPr>
          <a:xfrm>
            <a:off x="2064686" y="7538366"/>
            <a:ext cx="14976403" cy="260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常用链接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Nginx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下载地址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da-DK" altLang="zh-CN" sz="28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http://nginx.org/download/nginx-1.15.3.tar.gz</a:t>
            </a:r>
            <a:endParaRPr lang="da-DK" altLang="zh-CN" sz="28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直播房间服务模块地址  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https://codeload.github.com/arut/nginx-rtmp-module/tar.gz/v1.2.1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服务器搭建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647700" y="514350"/>
            <a:ext cx="21671915" cy="1105535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6EDE00-B016-4DD5-832B-501A919DCC6E}"/>
              </a:ext>
            </a:extLst>
          </p:cNvPr>
          <p:cNvSpPr/>
          <p:nvPr/>
        </p:nvSpPr>
        <p:spPr>
          <a:xfrm>
            <a:off x="931054" y="2570737"/>
            <a:ext cx="13799100" cy="920008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下载</a:t>
            </a:r>
            <a:r>
              <a:rPr kumimoji="1" lang="en-US" altLang="zh-CN" sz="28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endParaRPr kumimoji="1" lang="en-US" altLang="zh-CN" sz="28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</a:t>
            </a:r>
            <a:r>
              <a:rPr kumimoji="1" lang="en-US" altLang="zh-CN" sz="2800" dirty="0" err="1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wget</a:t>
            </a:r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http://nginx.org/download/nginx-1.15.3.tar.gz</a:t>
            </a: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解压</a:t>
            </a: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tar </a:t>
            </a:r>
            <a:r>
              <a:rPr kumimoji="1" lang="en-US" altLang="zh-CN" sz="2800" dirty="0" err="1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xvf</a:t>
            </a:r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nginx-1.15.3.tar.gz</a:t>
            </a: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下载</a:t>
            </a:r>
            <a:r>
              <a:rPr kumimoji="1" lang="en-US" altLang="zh-CN" sz="28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r>
              <a:rPr kumimoji="1" lang="en-US" altLang="zh-CN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</a:t>
            </a:r>
            <a:r>
              <a:rPr kumimoji="1" lang="en-US" altLang="zh-CN" sz="28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</a:t>
            </a:r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模块</a:t>
            </a: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</a:t>
            </a:r>
            <a:r>
              <a:rPr kumimoji="1" lang="en-US" altLang="zh-CN" sz="2800" dirty="0" err="1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wget</a:t>
            </a:r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https://codeload.github.com/arut/nginx-rtmp-module/tar.gz/v1.2.1</a:t>
            </a:r>
          </a:p>
          <a:p>
            <a:endParaRPr kumimoji="1" lang="en-US" altLang="zh-CN" sz="28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解压</a:t>
            </a: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tar </a:t>
            </a:r>
            <a:r>
              <a:rPr kumimoji="1" lang="en-US" altLang="zh-CN" sz="2800" dirty="0" err="1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xvf</a:t>
            </a:r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v1.2.1 </a:t>
            </a:r>
          </a:p>
          <a:p>
            <a:endParaRPr kumimoji="1" lang="en-US" altLang="zh-CN" sz="28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进入</a:t>
            </a:r>
            <a:r>
              <a:rPr kumimoji="1" lang="en-US" altLang="zh-CN" sz="28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目录</a:t>
            </a: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cd nginx-1.15.3</a:t>
            </a:r>
          </a:p>
          <a:p>
            <a:endParaRPr kumimoji="1" lang="zh-CN" altLang="en-US" sz="28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执行：</a:t>
            </a:r>
          </a:p>
          <a:p>
            <a:r>
              <a:rPr kumimoji="1" lang="en-US" altLang="zh-CN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shell</a:t>
            </a:r>
          </a:p>
          <a:p>
            <a:r>
              <a:rPr kumimoji="1" lang="en-US" altLang="zh-CN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#--add-module </a:t>
            </a:r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指向</a:t>
            </a:r>
            <a:r>
              <a:rPr kumimoji="1" lang="en-US" altLang="zh-CN" sz="28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</a:t>
            </a:r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模块目录</a:t>
            </a: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	./configure --prefix=./bin --add-module=../nginx-rtmp-module-1.2.1</a:t>
            </a:r>
          </a:p>
          <a:p>
            <a:endParaRPr kumimoji="1" lang="en-US" altLang="zh-CN" sz="28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zh-CN" altLang="en-US" sz="28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安装</a:t>
            </a:r>
            <a:endParaRPr kumimoji="1" lang="en-US" altLang="zh-CN" sz="28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2800" dirty="0">
                <a:solidFill>
                  <a:srgbClr val="E8BF6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make  &amp;&amp; make install </a:t>
            </a:r>
          </a:p>
          <a:p>
            <a:endParaRPr kumimoji="1" lang="en-US" altLang="zh-CN" sz="28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829E46-E17D-45EE-8B28-C95B25BF30E9}"/>
              </a:ext>
            </a:extLst>
          </p:cNvPr>
          <p:cNvSpPr txBox="1"/>
          <p:nvPr/>
        </p:nvSpPr>
        <p:spPr>
          <a:xfrm>
            <a:off x="15175295" y="3019178"/>
            <a:ext cx="7144267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注意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:</a:t>
            </a:r>
            <a:endParaRPr lang="zh-CN" altLang="en-US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在这个过程中可能因为环境不同而出现不同错误，比如缺少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pcre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、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openssl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等，这时候就需要安装这些库。参考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https://blog.csdn.net/z920954494/article/details/52132125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 err="1"/>
              <a:t>nginx.conf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647700" y="514350"/>
            <a:ext cx="21671915" cy="1105535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6EDE00-B016-4DD5-832B-501A919DCC6E}"/>
              </a:ext>
            </a:extLst>
          </p:cNvPr>
          <p:cNvSpPr/>
          <p:nvPr/>
        </p:nvSpPr>
        <p:spPr>
          <a:xfrm>
            <a:off x="931054" y="2570737"/>
            <a:ext cx="13799100" cy="920008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user root;</a:t>
            </a:r>
          </a:p>
          <a:p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worker_processes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1;</a:t>
            </a:r>
          </a:p>
          <a:p>
            <a:endParaRPr kumimoji="1"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error_log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logs/error.log debug;</a:t>
            </a:r>
          </a:p>
          <a:p>
            <a:endParaRPr kumimoji="1"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events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worker_connections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1024;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}</a:t>
            </a:r>
          </a:p>
          <a:p>
            <a:endParaRPr kumimoji="1"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server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listen 1935;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application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myapp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live on;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drop_idle_publisher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5s;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http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server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listen      8081;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location /stat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rtmp_stat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all;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rtmp_stat_stylesheet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stat.xsl;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location /stat.xsl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root /root/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/nginx-rtmp-module-1.2.1/;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location /control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rtmp_control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all;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location /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rtmp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-publisher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root /root/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/nginx-rtmp-module-1.2.1/test;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endParaRPr kumimoji="1" lang="en-US" altLang="zh-CN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location / {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    root /root/</a:t>
            </a:r>
            <a:r>
              <a:rPr kumimoji="1" lang="en-US" altLang="zh-CN" sz="1400" dirty="0" err="1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nginx</a:t>
            </a:r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/nginx-rtmp-module-1.2.1/test/www;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    }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enlo" panose="020B0609030804020204" charset="0"/>
              </a:rPr>
              <a:t>}</a:t>
            </a:r>
            <a:endParaRPr kumimoji="1" lang="en-US" altLang="zh-CN" sz="1400" dirty="0">
              <a:solidFill>
                <a:srgbClr val="E8BF6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Menlo" panose="020B060903080402020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829E46-E17D-45EE-8B28-C95B25BF30E9}"/>
              </a:ext>
            </a:extLst>
          </p:cNvPr>
          <p:cNvSpPr txBox="1"/>
          <p:nvPr/>
        </p:nvSpPr>
        <p:spPr>
          <a:xfrm>
            <a:off x="15175295" y="5931978"/>
            <a:ext cx="7144267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注意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:</a:t>
            </a:r>
            <a:endParaRPr lang="zh-CN" altLang="en-US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让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rtmp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协议的请求走向房间服务器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56DD43-6680-4DFA-B4CE-25D03A20F37A}"/>
              </a:ext>
            </a:extLst>
          </p:cNvPr>
          <p:cNvSpPr txBox="1"/>
          <p:nvPr/>
        </p:nvSpPr>
        <p:spPr>
          <a:xfrm>
            <a:off x="931054" y="1783646"/>
            <a:ext cx="1503038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cd bin/conf      vim </a:t>
            </a: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nginx.conf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修改为：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推流思路图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647700" y="514350"/>
            <a:ext cx="21671915" cy="1105535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F13993-7E3E-43B9-A208-BD5643293C5A}"/>
              </a:ext>
            </a:extLst>
          </p:cNvPr>
          <p:cNvSpPr txBox="1"/>
          <p:nvPr/>
        </p:nvSpPr>
        <p:spPr>
          <a:xfrm>
            <a:off x="294285" y="2716063"/>
            <a:ext cx="209855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数据源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CCE7302-B5C7-4331-A75A-67CAA1C1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8346439"/>
            <a:ext cx="2297399" cy="23848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6BA412E-7862-49C7-8F80-0836D7E04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67" y="4435571"/>
            <a:ext cx="2297399" cy="206306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12A0781-F76F-48FE-AA96-89917BA64F71}"/>
              </a:ext>
            </a:extLst>
          </p:cNvPr>
          <p:cNvCxnSpPr>
            <a:cxnSpLocks/>
          </p:cNvCxnSpPr>
          <p:nvPr/>
        </p:nvCxnSpPr>
        <p:spPr>
          <a:xfrm>
            <a:off x="5286895" y="5153891"/>
            <a:ext cx="39901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750D70-B70E-4A18-9235-9BD09138A03C}"/>
              </a:ext>
            </a:extLst>
          </p:cNvPr>
          <p:cNvCxnSpPr>
            <a:cxnSpLocks/>
          </p:cNvCxnSpPr>
          <p:nvPr/>
        </p:nvCxnSpPr>
        <p:spPr>
          <a:xfrm>
            <a:off x="5037514" y="9146771"/>
            <a:ext cx="40898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B34AAA2-4CD0-41BF-AC23-99247583882C}"/>
              </a:ext>
            </a:extLst>
          </p:cNvPr>
          <p:cNvSpPr txBox="1"/>
          <p:nvPr/>
        </p:nvSpPr>
        <p:spPr>
          <a:xfrm>
            <a:off x="2392837" y="3596337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摄像头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(Camera)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3D0BE0-034A-4D16-86BF-210AC161803F}"/>
              </a:ext>
            </a:extLst>
          </p:cNvPr>
          <p:cNvSpPr txBox="1"/>
          <p:nvPr/>
        </p:nvSpPr>
        <p:spPr>
          <a:xfrm>
            <a:off x="2208415" y="7643249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麦克风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AudioRecord</a:t>
            </a:r>
            <a:r>
              <a:rPr lang="en-US" altLang="zh-CN" sz="3200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7E9C3C-824E-4E8A-99FB-C7B1F83B7AD0}"/>
              </a:ext>
            </a:extLst>
          </p:cNvPr>
          <p:cNvSpPr txBox="1"/>
          <p:nvPr/>
        </p:nvSpPr>
        <p:spPr>
          <a:xfrm>
            <a:off x="9610727" y="4773928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VideoChannel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BFF849-CCE8-47FC-A0F8-F1B1C78FFAA4}"/>
              </a:ext>
            </a:extLst>
          </p:cNvPr>
          <p:cNvSpPr txBox="1"/>
          <p:nvPr/>
        </p:nvSpPr>
        <p:spPr>
          <a:xfrm>
            <a:off x="5521194" y="4414462"/>
            <a:ext cx="452586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采集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onPreviewFrame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)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2A16BB-8249-40A3-9AA5-6CB4DE0AF765}"/>
              </a:ext>
            </a:extLst>
          </p:cNvPr>
          <p:cNvSpPr txBox="1"/>
          <p:nvPr/>
        </p:nvSpPr>
        <p:spPr>
          <a:xfrm>
            <a:off x="6082386" y="8577555"/>
            <a:ext cx="452586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读取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(read)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720657-5742-4C75-8B8D-5BDCCB9011AA}"/>
              </a:ext>
            </a:extLst>
          </p:cNvPr>
          <p:cNvSpPr txBox="1"/>
          <p:nvPr/>
        </p:nvSpPr>
        <p:spPr>
          <a:xfrm>
            <a:off x="9610727" y="8756450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AudioChannel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F1B1193-3F19-43C0-A3D9-75ED5B380A0C}"/>
              </a:ext>
            </a:extLst>
          </p:cNvPr>
          <p:cNvSpPr/>
          <p:nvPr/>
        </p:nvSpPr>
        <p:spPr>
          <a:xfrm>
            <a:off x="15509803" y="5756642"/>
            <a:ext cx="2809702" cy="280970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LivePusher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3A66AA8-73AA-45D1-98EB-A441C892FA9D}"/>
              </a:ext>
            </a:extLst>
          </p:cNvPr>
          <p:cNvCxnSpPr>
            <a:cxnSpLocks/>
          </p:cNvCxnSpPr>
          <p:nvPr/>
        </p:nvCxnSpPr>
        <p:spPr>
          <a:xfrm>
            <a:off x="12517221" y="5393424"/>
            <a:ext cx="2345935" cy="12066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01F7DC-385E-48FA-B4E4-A0E2E5DE2CEF}"/>
              </a:ext>
            </a:extLst>
          </p:cNvPr>
          <p:cNvCxnSpPr>
            <a:cxnSpLocks/>
          </p:cNvCxnSpPr>
          <p:nvPr/>
        </p:nvCxnSpPr>
        <p:spPr>
          <a:xfrm flipV="1">
            <a:off x="12633599" y="7901587"/>
            <a:ext cx="2345935" cy="1157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9E04364-7449-4CDD-A663-48E9B43EC7FB}"/>
              </a:ext>
            </a:extLst>
          </p:cNvPr>
          <p:cNvCxnSpPr>
            <a:cxnSpLocks/>
          </p:cNvCxnSpPr>
          <p:nvPr/>
        </p:nvCxnSpPr>
        <p:spPr>
          <a:xfrm>
            <a:off x="18319505" y="7056617"/>
            <a:ext cx="1082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5029402-C1D2-4864-ABC8-93E23F023629}"/>
              </a:ext>
            </a:extLst>
          </p:cNvPr>
          <p:cNvSpPr/>
          <p:nvPr/>
        </p:nvSpPr>
        <p:spPr>
          <a:xfrm>
            <a:off x="19767665" y="6168044"/>
            <a:ext cx="3042459" cy="19784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Native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推流</a:t>
            </a:r>
          </a:p>
        </p:txBody>
      </p:sp>
    </p:spTree>
    <p:extLst>
      <p:ext uri="{BB962C8B-B14F-4D97-AF65-F5344CB8AC3E}">
        <p14:creationId xmlns:p14="http://schemas.microsoft.com/office/powerpoint/2010/main" val="342277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推流思路图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647700" y="514350"/>
            <a:ext cx="21671915" cy="1105535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F13993-7E3E-43B9-A208-BD5643293C5A}"/>
              </a:ext>
            </a:extLst>
          </p:cNvPr>
          <p:cNvSpPr txBox="1"/>
          <p:nvPr/>
        </p:nvSpPr>
        <p:spPr>
          <a:xfrm>
            <a:off x="294285" y="2716063"/>
            <a:ext cx="209855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数据源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750D70-B70E-4A18-9235-9BD09138A03C}"/>
              </a:ext>
            </a:extLst>
          </p:cNvPr>
          <p:cNvCxnSpPr>
            <a:cxnSpLocks/>
          </p:cNvCxnSpPr>
          <p:nvPr/>
        </p:nvCxnSpPr>
        <p:spPr>
          <a:xfrm>
            <a:off x="4153262" y="7042763"/>
            <a:ext cx="3644076" cy="2336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17E9C3C-824E-4E8A-99FB-C7B1F83B7AD0}"/>
              </a:ext>
            </a:extLst>
          </p:cNvPr>
          <p:cNvSpPr txBox="1"/>
          <p:nvPr/>
        </p:nvSpPr>
        <p:spPr>
          <a:xfrm>
            <a:off x="8107731" y="4977778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VideoChannel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04ABE61-E462-4EA7-B298-02C4325EBEAD}"/>
              </a:ext>
            </a:extLst>
          </p:cNvPr>
          <p:cNvGrpSpPr/>
          <p:nvPr/>
        </p:nvGrpSpPr>
        <p:grpSpPr>
          <a:xfrm>
            <a:off x="3867562" y="5151072"/>
            <a:ext cx="4525868" cy="1822418"/>
            <a:chOff x="3867562" y="5151072"/>
            <a:chExt cx="4525868" cy="1822418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12A0781-F76F-48FE-AA96-89917BA64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3262" y="5393424"/>
              <a:ext cx="3826956" cy="15800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9BFF849-CCE8-47FC-A0F8-F1B1C78FFAA4}"/>
                </a:ext>
              </a:extLst>
            </p:cNvPr>
            <p:cNvSpPr txBox="1"/>
            <p:nvPr/>
          </p:nvSpPr>
          <p:spPr>
            <a:xfrm>
              <a:off x="3867562" y="5151072"/>
              <a:ext cx="4525868" cy="49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new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VideoChannel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()</a:t>
              </a:r>
              <a:endParaRPr lang="en-US" altLang="zh-CN" dirty="0">
                <a:solidFill>
                  <a:schemeClr val="accent1"/>
                </a:solidFill>
                <a:latin typeface="+mn-ea"/>
                <a:cs typeface="Menlo" panose="020B0609030804020204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A2A16BB-8249-40A3-9AA5-6CB4DE0AF765}"/>
              </a:ext>
            </a:extLst>
          </p:cNvPr>
          <p:cNvSpPr txBox="1"/>
          <p:nvPr/>
        </p:nvSpPr>
        <p:spPr>
          <a:xfrm>
            <a:off x="3426667" y="8428822"/>
            <a:ext cx="452586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New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AudioChannel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()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720657-5742-4C75-8B8D-5BDCCB9011AA}"/>
              </a:ext>
            </a:extLst>
          </p:cNvPr>
          <p:cNvSpPr txBox="1"/>
          <p:nvPr/>
        </p:nvSpPr>
        <p:spPr>
          <a:xfrm>
            <a:off x="8019036" y="9044597"/>
            <a:ext cx="45258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+mn-ea"/>
              </a:rPr>
              <a:t>AudioChannel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F1B1193-3F19-43C0-A3D9-75ED5B380A0C}"/>
              </a:ext>
            </a:extLst>
          </p:cNvPr>
          <p:cNvSpPr/>
          <p:nvPr/>
        </p:nvSpPr>
        <p:spPr>
          <a:xfrm>
            <a:off x="1529541" y="5607575"/>
            <a:ext cx="2623721" cy="262372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LivePusher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3A66AA8-73AA-45D1-98EB-A441C892FA9D}"/>
              </a:ext>
            </a:extLst>
          </p:cNvPr>
          <p:cNvCxnSpPr>
            <a:cxnSpLocks/>
          </p:cNvCxnSpPr>
          <p:nvPr/>
        </p:nvCxnSpPr>
        <p:spPr>
          <a:xfrm>
            <a:off x="10731451" y="5391672"/>
            <a:ext cx="25689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01F7DC-385E-48FA-B4E4-A0E2E5DE2CEF}"/>
              </a:ext>
            </a:extLst>
          </p:cNvPr>
          <p:cNvCxnSpPr>
            <a:cxnSpLocks/>
          </p:cNvCxnSpPr>
          <p:nvPr/>
        </p:nvCxnSpPr>
        <p:spPr>
          <a:xfrm flipV="1">
            <a:off x="10820107" y="9382315"/>
            <a:ext cx="361306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9E04364-7449-4CDD-A663-48E9B43EC7FB}"/>
              </a:ext>
            </a:extLst>
          </p:cNvPr>
          <p:cNvCxnSpPr>
            <a:cxnSpLocks/>
          </p:cNvCxnSpPr>
          <p:nvPr/>
        </p:nvCxnSpPr>
        <p:spPr>
          <a:xfrm flipV="1">
            <a:off x="16329340" y="6381995"/>
            <a:ext cx="2639978" cy="36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5029402-C1D2-4864-ABC8-93E23F023629}"/>
              </a:ext>
            </a:extLst>
          </p:cNvPr>
          <p:cNvSpPr/>
          <p:nvPr/>
        </p:nvSpPr>
        <p:spPr>
          <a:xfrm>
            <a:off x="19074474" y="5688480"/>
            <a:ext cx="3826956" cy="13542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onPreviewFrame</a:t>
            </a:r>
            <a:b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native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层进行推送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65C03D-94AD-47C9-9DE9-4D01C2A4D24C}"/>
              </a:ext>
            </a:extLst>
          </p:cNvPr>
          <p:cNvGrpSpPr/>
          <p:nvPr/>
        </p:nvGrpSpPr>
        <p:grpSpPr>
          <a:xfrm>
            <a:off x="13300364" y="2716063"/>
            <a:ext cx="4525868" cy="1902379"/>
            <a:chOff x="13300364" y="2716063"/>
            <a:chExt cx="4525868" cy="190237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E73CBA-5D35-4ED2-BC63-117408B4D7AC}"/>
                </a:ext>
              </a:extLst>
            </p:cNvPr>
            <p:cNvSpPr txBox="1"/>
            <p:nvPr/>
          </p:nvSpPr>
          <p:spPr>
            <a:xfrm>
              <a:off x="13300364" y="2716063"/>
              <a:ext cx="452586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3200" dirty="0" err="1">
                  <a:solidFill>
                    <a:srgbClr val="FF0000"/>
                  </a:solidFill>
                  <a:latin typeface="+mn-ea"/>
                </a:rPr>
                <a:t>CameraHelper</a:t>
              </a:r>
              <a:endParaRPr lang="en-US" altLang="zh-CN" sz="3200" dirty="0">
                <a:latin typeface="+mn-ea"/>
                <a:cs typeface="Menlo" panose="020B0609030804020204" charset="0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91CD1EF-45AE-4A16-B761-531D667A0E2B}"/>
                </a:ext>
              </a:extLst>
            </p:cNvPr>
            <p:cNvCxnSpPr>
              <a:cxnSpLocks/>
            </p:cNvCxnSpPr>
            <p:nvPr/>
          </p:nvCxnSpPr>
          <p:spPr>
            <a:xfrm>
              <a:off x="14591327" y="3339311"/>
              <a:ext cx="0" cy="12791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B45A254-3417-4317-A3BA-38F96E62A61B}"/>
              </a:ext>
            </a:extLst>
          </p:cNvPr>
          <p:cNvSpPr txBox="1"/>
          <p:nvPr/>
        </p:nvSpPr>
        <p:spPr>
          <a:xfrm>
            <a:off x="13738913" y="6006819"/>
            <a:ext cx="4525868" cy="95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开启摄像头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设置预览画面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F8D80F-9704-4BD9-B959-847F5968E147}"/>
              </a:ext>
            </a:extLst>
          </p:cNvPr>
          <p:cNvSpPr txBox="1"/>
          <p:nvPr/>
        </p:nvSpPr>
        <p:spPr>
          <a:xfrm>
            <a:off x="13721313" y="4813310"/>
            <a:ext cx="4525868" cy="95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初始化宽高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cs typeface="Menlo" panose="020B0609030804020204" charset="0"/>
              </a:rPr>
              <a:t>设置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  <a:cs typeface="Menlo" panose="020B0609030804020204" charset="0"/>
              </a:rPr>
              <a:t>CameraHelper</a:t>
            </a:r>
            <a:r>
              <a:rPr lang="zh-CN" altLang="en-US" dirty="0">
                <a:solidFill>
                  <a:schemeClr val="accent1"/>
                </a:solidFill>
                <a:latin typeface="+mn-ea"/>
                <a:cs typeface="Menlo" panose="020B0609030804020204" charset="0"/>
              </a:rPr>
              <a:t>的回调接口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47995E8-0288-4EDF-A712-DFF399FE317A}"/>
              </a:ext>
            </a:extLst>
          </p:cNvPr>
          <p:cNvCxnSpPr>
            <a:cxnSpLocks/>
          </p:cNvCxnSpPr>
          <p:nvPr/>
        </p:nvCxnSpPr>
        <p:spPr>
          <a:xfrm>
            <a:off x="6668078" y="6480175"/>
            <a:ext cx="128445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B7BDEA3-B8F5-44CB-9668-E2393BE2CA6A}"/>
              </a:ext>
            </a:extLst>
          </p:cNvPr>
          <p:cNvSpPr txBox="1"/>
          <p:nvPr/>
        </p:nvSpPr>
        <p:spPr>
          <a:xfrm>
            <a:off x="10677278" y="4824549"/>
            <a:ext cx="452586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new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CameraHelper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()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602EDB-F273-4FBC-B827-8C0446040BBD}"/>
              </a:ext>
            </a:extLst>
          </p:cNvPr>
          <p:cNvSpPr txBox="1"/>
          <p:nvPr/>
        </p:nvSpPr>
        <p:spPr>
          <a:xfrm>
            <a:off x="7980218" y="6178833"/>
            <a:ext cx="2967961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setPreviewDisplay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()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68BE393-7F53-4431-A9A8-63965F54A344}"/>
              </a:ext>
            </a:extLst>
          </p:cNvPr>
          <p:cNvCxnSpPr>
            <a:cxnSpLocks/>
          </p:cNvCxnSpPr>
          <p:nvPr/>
        </p:nvCxnSpPr>
        <p:spPr>
          <a:xfrm>
            <a:off x="10948179" y="6480175"/>
            <a:ext cx="3238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AD7EE7C-C1B6-4B95-999F-A773DB6E7117}"/>
              </a:ext>
            </a:extLst>
          </p:cNvPr>
          <p:cNvSpPr txBox="1"/>
          <p:nvPr/>
        </p:nvSpPr>
        <p:spPr>
          <a:xfrm>
            <a:off x="11483657" y="6138267"/>
            <a:ext cx="2262934" cy="48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surfaceChange</a:t>
            </a:r>
            <a:endParaRPr lang="en-US" altLang="zh-CN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4DCC25F-230C-41AF-BCB6-3255CBB1F202}"/>
              </a:ext>
            </a:extLst>
          </p:cNvPr>
          <p:cNvSpPr txBox="1"/>
          <p:nvPr/>
        </p:nvSpPr>
        <p:spPr>
          <a:xfrm>
            <a:off x="10677278" y="8620608"/>
            <a:ext cx="3914049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初始化</a:t>
            </a:r>
            <a:r>
              <a:rPr lang="en-US" altLang="zh-CN" sz="2800" dirty="0" err="1">
                <a:solidFill>
                  <a:schemeClr val="accent1"/>
                </a:solidFill>
                <a:latin typeface="+mn-ea"/>
              </a:rPr>
              <a:t>AudioRecorder</a:t>
            </a:r>
            <a:endParaRPr lang="en-US" altLang="zh-CN" sz="2800" dirty="0">
              <a:solidFill>
                <a:schemeClr val="accent1"/>
              </a:solidFill>
              <a:latin typeface="+mn-ea"/>
              <a:cs typeface="Menlo" panose="020B060903080402020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0CDA360-4118-404F-A91F-D69E7B1637CB}"/>
              </a:ext>
            </a:extLst>
          </p:cNvPr>
          <p:cNvGrpSpPr/>
          <p:nvPr/>
        </p:nvGrpSpPr>
        <p:grpSpPr>
          <a:xfrm>
            <a:off x="14433176" y="7823024"/>
            <a:ext cx="2635624" cy="1878890"/>
            <a:chOff x="14433176" y="7823024"/>
            <a:chExt cx="2635624" cy="1878890"/>
          </a:xfrm>
        </p:grpSpPr>
        <p:sp>
          <p:nvSpPr>
            <p:cNvPr id="47" name="箭头: 左弧形 46">
              <a:extLst>
                <a:ext uri="{FF2B5EF4-FFF2-40B4-BE49-F238E27FC236}">
                  <a16:creationId xmlns:a16="http://schemas.microsoft.com/office/drawing/2014/main" id="{8D0F506D-1E38-4220-A7BC-52E361A2CD70}"/>
                </a:ext>
              </a:extLst>
            </p:cNvPr>
            <p:cNvSpPr/>
            <p:nvPr/>
          </p:nvSpPr>
          <p:spPr>
            <a:xfrm>
              <a:off x="14737976" y="8674081"/>
              <a:ext cx="531671" cy="1027833"/>
            </a:xfrm>
            <a:prstGeom prst="curv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左弧形 47">
              <a:extLst>
                <a:ext uri="{FF2B5EF4-FFF2-40B4-BE49-F238E27FC236}">
                  <a16:creationId xmlns:a16="http://schemas.microsoft.com/office/drawing/2014/main" id="{886C07F1-270F-49F1-A1A4-183214A4D592}"/>
                </a:ext>
              </a:extLst>
            </p:cNvPr>
            <p:cNvSpPr/>
            <p:nvPr/>
          </p:nvSpPr>
          <p:spPr>
            <a:xfrm rot="11229532">
              <a:off x="15478268" y="8649731"/>
              <a:ext cx="531671" cy="1027833"/>
            </a:xfrm>
            <a:prstGeom prst="curv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127B90-45FE-42EC-9C64-8EBC91437BD0}"/>
                </a:ext>
              </a:extLst>
            </p:cNvPr>
            <p:cNvSpPr txBox="1"/>
            <p:nvPr/>
          </p:nvSpPr>
          <p:spPr>
            <a:xfrm>
              <a:off x="14433176" y="7823024"/>
              <a:ext cx="263562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3200" dirty="0">
                  <a:latin typeface="+mn-ea"/>
                  <a:cs typeface="Menlo" panose="020B0609030804020204" charset="0"/>
                </a:rPr>
                <a:t>循环</a:t>
              </a:r>
              <a:r>
                <a:rPr lang="en-US" altLang="zh-CN" sz="3200" dirty="0">
                  <a:latin typeface="+mn-ea"/>
                  <a:cs typeface="Menlo" panose="020B0609030804020204" charset="0"/>
                </a:rPr>
                <a:t>read</a:t>
              </a:r>
              <a:r>
                <a:rPr lang="zh-CN" altLang="en-US" sz="3200" dirty="0">
                  <a:latin typeface="+mn-ea"/>
                  <a:cs typeface="Menlo" panose="020B0609030804020204" charset="0"/>
                </a:rPr>
                <a:t>（）</a:t>
              </a:r>
              <a:endParaRPr lang="en-US" altLang="zh-CN" sz="3200" dirty="0">
                <a:latin typeface="+mn-ea"/>
                <a:cs typeface="Menlo" panose="020B0609030804020204" charset="0"/>
              </a:endParaRPr>
            </a:p>
          </p:txBody>
        </p: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96A97A7-3C1D-4959-B11E-EBF3A03DBA7A}"/>
              </a:ext>
            </a:extLst>
          </p:cNvPr>
          <p:cNvCxnSpPr>
            <a:cxnSpLocks/>
          </p:cNvCxnSpPr>
          <p:nvPr/>
        </p:nvCxnSpPr>
        <p:spPr>
          <a:xfrm flipV="1">
            <a:off x="16255205" y="9139787"/>
            <a:ext cx="2639978" cy="36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848175A-1C9E-460A-85DD-81D726B2F933}"/>
              </a:ext>
            </a:extLst>
          </p:cNvPr>
          <p:cNvSpPr/>
          <p:nvPr/>
        </p:nvSpPr>
        <p:spPr>
          <a:xfrm>
            <a:off x="19000339" y="8446272"/>
            <a:ext cx="3826956" cy="13542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push_audio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底层推送音频</a:t>
            </a:r>
          </a:p>
        </p:txBody>
      </p:sp>
    </p:spTree>
    <p:extLst>
      <p:ext uri="{BB962C8B-B14F-4D97-AF65-F5344CB8AC3E}">
        <p14:creationId xmlns:p14="http://schemas.microsoft.com/office/powerpoint/2010/main" val="38326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2" grpId="0"/>
      <p:bldP spid="41" grpId="0" animBg="1"/>
      <p:bldP spid="29" grpId="0"/>
      <p:bldP spid="30" grpId="0"/>
      <p:bldP spid="36" grpId="0"/>
      <p:bldP spid="43" grpId="0"/>
      <p:bldP spid="45" grpId="0"/>
      <p:bldP spid="46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YUV420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6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《成为前端开发工程师》走进高校">
  <a:themeElements>
    <a:clrScheme name="自定义 1">
      <a:dk1>
        <a:srgbClr val="000000"/>
      </a:dk1>
      <a:lt1>
        <a:sysClr val="window" lastClr="FFFFFF"/>
      </a:lt1>
      <a:dk2>
        <a:srgbClr val="4D4D4D"/>
      </a:dk2>
      <a:lt2>
        <a:srgbClr val="F1F1F1"/>
      </a:lt2>
      <a:accent1>
        <a:srgbClr val="1B1B1B"/>
      </a:accent1>
      <a:accent2>
        <a:srgbClr val="6F7378"/>
      </a:accent2>
      <a:accent3>
        <a:srgbClr val="C9C9C9"/>
      </a:accent3>
      <a:accent4>
        <a:srgbClr val="002368"/>
      </a:accent4>
      <a:accent5>
        <a:srgbClr val="0070C0"/>
      </a:accent5>
      <a:accent6>
        <a:srgbClr val="5CD3FF"/>
      </a:accent6>
      <a:hlink>
        <a:srgbClr val="E9E9E9"/>
      </a:hlink>
      <a:folHlink>
        <a:srgbClr val="4D4D4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2599</Words>
  <Application>Microsoft Office PowerPoint</Application>
  <PresentationFormat>自定义</PresentationFormat>
  <Paragraphs>402</Paragraphs>
  <Slides>37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Helvetica Neue Medium</vt:lpstr>
      <vt:lpstr>Menlo</vt:lpstr>
      <vt:lpstr>思源黑体 CN Bold</vt:lpstr>
      <vt:lpstr>思源黑体 CN Heavy</vt:lpstr>
      <vt:lpstr>思源黑体 CN Medium</vt:lpstr>
      <vt:lpstr>思源黑体 CN Normal</vt:lpstr>
      <vt:lpstr>宋体</vt:lpstr>
      <vt:lpstr>Arial</vt:lpstr>
      <vt:lpstr>Calibri</vt:lpstr>
      <vt:lpstr>Wingdings</vt:lpstr>
      <vt:lpstr>《成为前端开发工程师》走进高校</vt:lpstr>
      <vt:lpstr>PowerPoint 演示文稿</vt:lpstr>
      <vt:lpstr>推送服务器流程</vt:lpstr>
      <vt:lpstr>服务器搭建</vt:lpstr>
      <vt:lpstr>Nginx是什么？</vt:lpstr>
      <vt:lpstr>服务器搭建</vt:lpstr>
      <vt:lpstr>修改nginx.conf</vt:lpstr>
      <vt:lpstr>推流思路图</vt:lpstr>
      <vt:lpstr>推流思路图</vt:lpstr>
      <vt:lpstr>什么视频编码采用YUV420而不是rgb</vt:lpstr>
      <vt:lpstr>人眼漫天过海</vt:lpstr>
      <vt:lpstr>NV21编码</vt:lpstr>
      <vt:lpstr>YUV I420编码</vt:lpstr>
      <vt:lpstr>Android摄像头拍摄效果</vt:lpstr>
      <vt:lpstr>Android摄像头拍摄效果</vt:lpstr>
      <vt:lpstr>为什么要对视频进行编码</vt:lpstr>
      <vt:lpstr>视频编码历史</vt:lpstr>
      <vt:lpstr>视频编码历史</vt:lpstr>
      <vt:lpstr>陀螺仪导航原理</vt:lpstr>
      <vt:lpstr>H264编码规则</vt:lpstr>
      <vt:lpstr>I帧 B帧 P帧</vt:lpstr>
      <vt:lpstr>H264数据流</vt:lpstr>
      <vt:lpstr>H264编码</vt:lpstr>
      <vt:lpstr>H264编码传输</vt:lpstr>
      <vt:lpstr>NALU单元设计</vt:lpstr>
      <vt:lpstr>切片由来</vt:lpstr>
      <vt:lpstr>SPS与PPS</vt:lpstr>
      <vt:lpstr>参数初始化</vt:lpstr>
      <vt:lpstr>参数初始化</vt:lpstr>
      <vt:lpstr>x264_param_default_preset</vt:lpstr>
      <vt:lpstr>线程锁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张峰</dc:creator>
  <cp:lastModifiedBy>xb21cn</cp:lastModifiedBy>
  <cp:revision>427</cp:revision>
  <dcterms:created xsi:type="dcterms:W3CDTF">2019-05-09T02:33:12Z</dcterms:created>
  <dcterms:modified xsi:type="dcterms:W3CDTF">2019-05-30T15:06:43Z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